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23"/>
  </p:notesMasterIdLst>
  <p:handoutMasterIdLst>
    <p:handoutMasterId r:id="rId24"/>
  </p:handoutMasterIdLst>
  <p:sldIdLst>
    <p:sldId id="257" r:id="rId3"/>
    <p:sldId id="292" r:id="rId4"/>
    <p:sldId id="258" r:id="rId5"/>
    <p:sldId id="260" r:id="rId6"/>
    <p:sldId id="261" r:id="rId7"/>
    <p:sldId id="262" r:id="rId8"/>
    <p:sldId id="289" r:id="rId9"/>
    <p:sldId id="291" r:id="rId10"/>
    <p:sldId id="276" r:id="rId11"/>
    <p:sldId id="263" r:id="rId12"/>
    <p:sldId id="277" r:id="rId13"/>
    <p:sldId id="281" r:id="rId14"/>
    <p:sldId id="278" r:id="rId15"/>
    <p:sldId id="279" r:id="rId16"/>
    <p:sldId id="282" r:id="rId17"/>
    <p:sldId id="286" r:id="rId18"/>
    <p:sldId id="280" r:id="rId19"/>
    <p:sldId id="285" r:id="rId20"/>
    <p:sldId id="283" r:id="rId21"/>
    <p:sldId id="284" r:id="rId2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C2D1F5-07C8-4144-8BB0-0E3BA707AA37}">
          <p14:sldIdLst>
            <p14:sldId id="257"/>
            <p14:sldId id="292"/>
            <p14:sldId id="258"/>
            <p14:sldId id="260"/>
            <p14:sldId id="261"/>
          </p14:sldIdLst>
        </p14:section>
        <p14:section name="Secondary analysis" id="{F2B1218E-98AD-4A40-9B05-2E4E1281D21B}">
          <p14:sldIdLst>
            <p14:sldId id="262"/>
            <p14:sldId id="289"/>
            <p14:sldId id="291"/>
            <p14:sldId id="276"/>
          </p14:sldIdLst>
        </p14:section>
        <p14:section name="Meta-analysis" id="{2F576874-7E51-4D28-83F3-E7B6264C4C91}">
          <p14:sldIdLst>
            <p14:sldId id="263"/>
            <p14:sldId id="277"/>
            <p14:sldId id="281"/>
            <p14:sldId id="278"/>
            <p14:sldId id="279"/>
            <p14:sldId id="282"/>
            <p14:sldId id="286"/>
            <p14:sldId id="280"/>
            <p14:sldId id="285"/>
          </p14:sldIdLst>
        </p14:section>
        <p14:section name="Unused" id="{57DBE82D-6D33-4045-B465-5D04344D8A13}">
          <p14:sldIdLst>
            <p14:sldId id="283"/>
            <p14:sldId id="284"/>
          </p14:sldIdLst>
        </p14:section>
      </p14:sectionLst>
    </p:ex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336">
          <p15:clr>
            <a:srgbClr val="A4A3A4"/>
          </p15:clr>
        </p15:guide>
        <p15:guide id="5" orient="horz" pos="1920">
          <p15:clr>
            <a:srgbClr val="A4A3A4"/>
          </p15:clr>
        </p15:guide>
        <p15:guide id="6" orient="horz" pos="3984">
          <p15:clr>
            <a:srgbClr val="A4A3A4"/>
          </p15:clr>
        </p15:guide>
        <p15:guide id="7" orient="horz" pos="1152">
          <p15:clr>
            <a:srgbClr val="A4A3A4"/>
          </p15:clr>
        </p15:guide>
        <p15:guide id="8" pos="3839">
          <p15:clr>
            <a:srgbClr val="A4A3A4"/>
          </p15:clr>
        </p15:guide>
        <p15:guide id="9" pos="671">
          <p15:clr>
            <a:srgbClr val="A4A3A4"/>
          </p15:clr>
        </p15:guide>
        <p15:guide id="10" pos="7007">
          <p15:clr>
            <a:srgbClr val="A4A3A4"/>
          </p15:clr>
        </p15:guide>
        <p15:guide id="11" pos="6143">
          <p15:clr>
            <a:srgbClr val="A4A3A4"/>
          </p15:clr>
        </p15:guide>
        <p15:guide id="12" pos="3263">
          <p15:clr>
            <a:srgbClr val="A4A3A4"/>
          </p15:clr>
        </p15:guide>
        <p15:guide id="13" pos="7391">
          <p15:clr>
            <a:srgbClr val="A4A3A4"/>
          </p15:clr>
        </p15:guide>
        <p15:guide id="14" pos="369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15" autoAdjust="0"/>
    <p:restoredTop sz="95282" autoAdjust="0"/>
  </p:normalViewPr>
  <p:slideViewPr>
    <p:cSldViewPr showGuides="1">
      <p:cViewPr varScale="1">
        <p:scale>
          <a:sx n="98" d="100"/>
          <a:sy n="98" d="100"/>
        </p:scale>
        <p:origin x="96" y="492"/>
      </p:cViewPr>
      <p:guideLst>
        <p:guide orient="horz" pos="2160"/>
        <p:guide orient="horz" pos="1008"/>
        <p:guide orient="horz" pos="3792"/>
        <p:guide orient="horz" pos="336"/>
        <p:guide orient="horz" pos="1920"/>
        <p:guide orient="horz" pos="3984"/>
        <p:guide orient="horz" pos="1152"/>
        <p:guide pos="3839"/>
        <p:guide pos="671"/>
        <p:guide pos="7007"/>
        <p:guide pos="6143"/>
        <p:guide pos="3263"/>
        <p:guide pos="7391"/>
        <p:guide pos="3695"/>
      </p:guideLst>
    </p:cSldViewPr>
  </p:slideViewPr>
  <p:outlineViewPr>
    <p:cViewPr>
      <p:scale>
        <a:sx n="33" d="100"/>
        <a:sy n="33" d="100"/>
      </p:scale>
      <p:origin x="0" y="-13398"/>
    </p:cViewPr>
  </p:outlineViewPr>
  <p:notesTextViewPr>
    <p:cViewPr>
      <p:scale>
        <a:sx n="1" d="1"/>
        <a:sy n="1" d="1"/>
      </p:scale>
      <p:origin x="0" y="0"/>
    </p:cViewPr>
  </p:notesTextViewPr>
  <p:sorterViewPr>
    <p:cViewPr varScale="1">
      <p:scale>
        <a:sx n="1" d="1"/>
        <a:sy n="1" d="1"/>
      </p:scale>
      <p:origin x="0" y="-6648"/>
    </p:cViewPr>
  </p:sorterViewPr>
  <p:notesViewPr>
    <p:cSldViewPr showGuides="1">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osh\OneDrive\psychoacoustics%20hires\Overvie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Histogram</a:t>
            </a:r>
          </a:p>
        </c:rich>
      </c:tx>
      <c:overlay val="0"/>
    </c:title>
    <c:autoTitleDeleted val="0"/>
    <c:plotArea>
      <c:layout/>
      <c:barChart>
        <c:barDir val="col"/>
        <c:grouping val="clustered"/>
        <c:varyColors val="0"/>
        <c:ser>
          <c:idx val="0"/>
          <c:order val="0"/>
          <c:tx>
            <c:v>Frequency</c:v>
          </c:tx>
          <c:invertIfNegative val="0"/>
          <c:cat>
            <c:numRef>
              <c:f>'p values'!$S$2:$S$11</c:f>
              <c:numCache>
                <c:formatCode>General</c:formatCode>
                <c:ptCount val="10"/>
                <c:pt idx="0">
                  <c:v>0.1</c:v>
                </c:pt>
                <c:pt idx="1">
                  <c:v>0.2</c:v>
                </c:pt>
                <c:pt idx="2">
                  <c:v>0.3</c:v>
                </c:pt>
                <c:pt idx="3">
                  <c:v>0.4</c:v>
                </c:pt>
                <c:pt idx="4">
                  <c:v>0.5</c:v>
                </c:pt>
                <c:pt idx="5">
                  <c:v>0.6</c:v>
                </c:pt>
                <c:pt idx="6">
                  <c:v>0.7</c:v>
                </c:pt>
                <c:pt idx="7">
                  <c:v>0.8</c:v>
                </c:pt>
                <c:pt idx="8">
                  <c:v>0.9</c:v>
                </c:pt>
                <c:pt idx="9">
                  <c:v>1</c:v>
                </c:pt>
              </c:numCache>
            </c:numRef>
          </c:cat>
          <c:val>
            <c:numRef>
              <c:f>'p values'!$T$2:$T$11</c:f>
              <c:numCache>
                <c:formatCode>General</c:formatCode>
                <c:ptCount val="10"/>
                <c:pt idx="0">
                  <c:v>14</c:v>
                </c:pt>
                <c:pt idx="1">
                  <c:v>10</c:v>
                </c:pt>
                <c:pt idx="2">
                  <c:v>22</c:v>
                </c:pt>
                <c:pt idx="3">
                  <c:v>7</c:v>
                </c:pt>
                <c:pt idx="4">
                  <c:v>27</c:v>
                </c:pt>
                <c:pt idx="5">
                  <c:v>12</c:v>
                </c:pt>
                <c:pt idx="6">
                  <c:v>9</c:v>
                </c:pt>
                <c:pt idx="7">
                  <c:v>19</c:v>
                </c:pt>
                <c:pt idx="8">
                  <c:v>12</c:v>
                </c:pt>
                <c:pt idx="9">
                  <c:v>14</c:v>
                </c:pt>
              </c:numCache>
            </c:numRef>
          </c:val>
        </c:ser>
        <c:dLbls>
          <c:showLegendKey val="0"/>
          <c:showVal val="0"/>
          <c:showCatName val="0"/>
          <c:showSerName val="0"/>
          <c:showPercent val="0"/>
          <c:showBubbleSize val="0"/>
        </c:dLbls>
        <c:gapWidth val="150"/>
        <c:axId val="1738569984"/>
        <c:axId val="1738564000"/>
      </c:barChart>
      <c:lineChart>
        <c:grouping val="standard"/>
        <c:varyColors val="0"/>
        <c:ser>
          <c:idx val="1"/>
          <c:order val="1"/>
          <c:tx>
            <c:v>Cumulative %</c:v>
          </c:tx>
          <c:cat>
            <c:numRef>
              <c:f>'p values'!$S$2:$S$11</c:f>
              <c:numCache>
                <c:formatCode>General</c:formatCode>
                <c:ptCount val="10"/>
                <c:pt idx="0">
                  <c:v>0.1</c:v>
                </c:pt>
                <c:pt idx="1">
                  <c:v>0.2</c:v>
                </c:pt>
                <c:pt idx="2">
                  <c:v>0.3</c:v>
                </c:pt>
                <c:pt idx="3">
                  <c:v>0.4</c:v>
                </c:pt>
                <c:pt idx="4">
                  <c:v>0.5</c:v>
                </c:pt>
                <c:pt idx="5">
                  <c:v>0.6</c:v>
                </c:pt>
                <c:pt idx="6">
                  <c:v>0.7</c:v>
                </c:pt>
                <c:pt idx="7">
                  <c:v>0.8</c:v>
                </c:pt>
                <c:pt idx="8">
                  <c:v>0.9</c:v>
                </c:pt>
                <c:pt idx="9">
                  <c:v>1</c:v>
                </c:pt>
              </c:numCache>
            </c:numRef>
          </c:cat>
          <c:val>
            <c:numRef>
              <c:f>'p values'!$U$2:$U$11</c:f>
              <c:numCache>
                <c:formatCode>0.00%</c:formatCode>
                <c:ptCount val="10"/>
                <c:pt idx="0">
                  <c:v>9.5890410958904104E-2</c:v>
                </c:pt>
                <c:pt idx="1">
                  <c:v>0.16438356164383561</c:v>
                </c:pt>
                <c:pt idx="2">
                  <c:v>0.31506849315068491</c:v>
                </c:pt>
                <c:pt idx="3">
                  <c:v>0.36301369863013699</c:v>
                </c:pt>
                <c:pt idx="4">
                  <c:v>0.54794520547945202</c:v>
                </c:pt>
                <c:pt idx="5">
                  <c:v>0.63013698630136983</c:v>
                </c:pt>
                <c:pt idx="6">
                  <c:v>0.69178082191780821</c:v>
                </c:pt>
                <c:pt idx="7">
                  <c:v>0.82191780821917804</c:v>
                </c:pt>
                <c:pt idx="8">
                  <c:v>0.90410958904109584</c:v>
                </c:pt>
                <c:pt idx="9">
                  <c:v>1</c:v>
                </c:pt>
              </c:numCache>
            </c:numRef>
          </c:val>
          <c:smooth val="0"/>
        </c:ser>
        <c:dLbls>
          <c:showLegendKey val="0"/>
          <c:showVal val="0"/>
          <c:showCatName val="0"/>
          <c:showSerName val="0"/>
          <c:showPercent val="0"/>
          <c:showBubbleSize val="0"/>
        </c:dLbls>
        <c:marker val="1"/>
        <c:smooth val="0"/>
        <c:axId val="1770572576"/>
        <c:axId val="1423936720"/>
      </c:lineChart>
      <c:catAx>
        <c:axId val="1738569984"/>
        <c:scaling>
          <c:orientation val="minMax"/>
        </c:scaling>
        <c:delete val="0"/>
        <c:axPos val="b"/>
        <c:title>
          <c:tx>
            <c:rich>
              <a:bodyPr/>
              <a:lstStyle/>
              <a:p>
                <a:pPr>
                  <a:defRPr/>
                </a:pPr>
                <a:r>
                  <a:rPr lang="en-GB"/>
                  <a:t>Bin</a:t>
                </a:r>
              </a:p>
            </c:rich>
          </c:tx>
          <c:overlay val="0"/>
        </c:title>
        <c:numFmt formatCode="General" sourceLinked="1"/>
        <c:majorTickMark val="out"/>
        <c:minorTickMark val="none"/>
        <c:tickLblPos val="nextTo"/>
        <c:crossAx val="1738564000"/>
        <c:crosses val="autoZero"/>
        <c:auto val="1"/>
        <c:lblAlgn val="ctr"/>
        <c:lblOffset val="100"/>
        <c:noMultiLvlLbl val="0"/>
      </c:catAx>
      <c:valAx>
        <c:axId val="1738564000"/>
        <c:scaling>
          <c:orientation val="minMax"/>
        </c:scaling>
        <c:delete val="0"/>
        <c:axPos val="l"/>
        <c:title>
          <c:tx>
            <c:rich>
              <a:bodyPr/>
              <a:lstStyle/>
              <a:p>
                <a:pPr>
                  <a:defRPr/>
                </a:pPr>
                <a:r>
                  <a:rPr lang="en-GB"/>
                  <a:t>Frequency</a:t>
                </a:r>
              </a:p>
            </c:rich>
          </c:tx>
          <c:overlay val="0"/>
        </c:title>
        <c:numFmt formatCode="General" sourceLinked="1"/>
        <c:majorTickMark val="out"/>
        <c:minorTickMark val="none"/>
        <c:tickLblPos val="nextTo"/>
        <c:crossAx val="1738569984"/>
        <c:crosses val="autoZero"/>
        <c:crossBetween val="between"/>
      </c:valAx>
      <c:valAx>
        <c:axId val="1423936720"/>
        <c:scaling>
          <c:orientation val="minMax"/>
        </c:scaling>
        <c:delete val="0"/>
        <c:axPos val="r"/>
        <c:numFmt formatCode="0.00%" sourceLinked="1"/>
        <c:majorTickMark val="out"/>
        <c:minorTickMark val="none"/>
        <c:tickLblPos val="nextTo"/>
        <c:crossAx val="1770572576"/>
        <c:crosses val="max"/>
        <c:crossBetween val="between"/>
      </c:valAx>
      <c:catAx>
        <c:axId val="1770572576"/>
        <c:scaling>
          <c:orientation val="minMax"/>
        </c:scaling>
        <c:delete val="1"/>
        <c:axPos val="b"/>
        <c:numFmt formatCode="General" sourceLinked="1"/>
        <c:majorTickMark val="out"/>
        <c:minorTickMark val="none"/>
        <c:tickLblPos val="nextTo"/>
        <c:crossAx val="1423936720"/>
        <c:crosses val="autoZero"/>
        <c:auto val="1"/>
        <c:lblAlgn val="ctr"/>
        <c:lblOffset val="100"/>
        <c:noMultiLvlLbl val="0"/>
      </c:catAx>
    </c:plotArea>
    <c:legend>
      <c:legendPos val="r"/>
      <c:overlay val="0"/>
    </c:legend>
    <c:plotVisOnly val="1"/>
    <c:dispBlanksAs val="gap"/>
    <c:showDLblsOverMax val="0"/>
  </c:chart>
  <c:spPr>
    <a:solidFill>
      <a:schemeClr val="bg1"/>
    </a:solidFill>
    <a:ln>
      <a:solidFill>
        <a:schemeClr val="tx1"/>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CE221E-83ED-4F6C-BA5F-3F9E6FDB6953}" type="datetimeFigureOut">
              <a:rPr lang="en-US"/>
              <a:t>2/12/2016</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4CBEF8-5CDE-472B-839B-B8BB0C881006}" type="slidenum">
              <a:rPr/>
              <a:t>‹#›</a:t>
            </a:fld>
            <a:endParaRPr dirty="0"/>
          </a:p>
        </p:txBody>
      </p:sp>
    </p:spTree>
    <p:extLst>
      <p:ext uri="{BB962C8B-B14F-4D97-AF65-F5344CB8AC3E}">
        <p14:creationId xmlns:p14="http://schemas.microsoft.com/office/powerpoint/2010/main" val="4263289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853E5F-CE67-483C-A264-F17AC70E9CA2}" type="datetimeFigureOut">
              <a:rPr lang="en-US"/>
              <a:t>2/12/2016</a:t>
            </a:fld>
            <a:endParaRPr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B98AFB-CB0D-4DFE-87B9-B4B0D0DE73CD}" type="slidenum">
              <a:rPr/>
              <a:t>‹#›</a:t>
            </a:fld>
            <a:endParaRPr dirty="0"/>
          </a:p>
        </p:txBody>
      </p:sp>
    </p:spTree>
    <p:extLst>
      <p:ext uri="{BB962C8B-B14F-4D97-AF65-F5344CB8AC3E}">
        <p14:creationId xmlns:p14="http://schemas.microsoft.com/office/powerpoint/2010/main" val="251280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B98AFB-CB0D-4DFE-87B9-B4B0D0DE73CD}" type="slidenum">
              <a:rPr lang="en-US" smtClean="0"/>
              <a:t>1</a:t>
            </a:fld>
            <a:endParaRPr lang="en-US" dirty="0"/>
          </a:p>
        </p:txBody>
      </p:sp>
    </p:spTree>
    <p:extLst>
      <p:ext uri="{BB962C8B-B14F-4D97-AF65-F5344CB8AC3E}">
        <p14:creationId xmlns:p14="http://schemas.microsoft.com/office/powerpoint/2010/main" val="2864014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Figure 2. A forest plot of studies where mean and standard deviation can be obtained, divided into subgroups based on whether participants were trained. </a:t>
            </a:r>
            <a:endParaRPr lang="en-GB"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statistic </a:t>
            </a:r>
            <a:r>
              <a:rPr lang="en-US" sz="1200" i="1" kern="1200" dirty="0" smtClean="0">
                <a:solidFill>
                  <a:schemeClr val="tx1"/>
                </a:solidFill>
                <a:effectLst/>
                <a:latin typeface="+mn-lt"/>
                <a:ea typeface="+mn-ea"/>
                <a:cs typeface="+mn-cs"/>
              </a:rPr>
              <a:t>I</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measures the extent of inconsistency among the studies’ results, and is interpreted as approximately the proportion of total variation in study estimates that is due to heterogeneity rather than sampling error. Similarly, a low P value for heterogeneity suggests that the tests differ significantly, which may be due to bias. This suggests a strong consistency between those studies with training, and these studies generally found a strong effect. In contrast, those studies without training had large differences, which cannot be attributed solely to statistical variation. Contrasting the subgroups, the test for subgroup differences gives I</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of 94%. This measures the extent of inconsistency across the subgroups’ results, and is interpreted as approximately the proportion of total variation in subgroup estimates that is due to genuine variation across subgroups rather than sampling error.</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6BB98AFB-CB0D-4DFE-87B9-B4B0D0DE73CD}" type="slidenum">
              <a:rPr lang="en-GB" smtClean="0"/>
              <a:t>13</a:t>
            </a:fld>
            <a:endParaRPr lang="en-GB" dirty="0"/>
          </a:p>
        </p:txBody>
      </p:sp>
    </p:spTree>
    <p:extLst>
      <p:ext uri="{BB962C8B-B14F-4D97-AF65-F5344CB8AC3E}">
        <p14:creationId xmlns:p14="http://schemas.microsoft.com/office/powerpoint/2010/main" val="29678381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932612" y="6432551"/>
            <a:ext cx="1371600" cy="273049"/>
          </a:xfrm>
        </p:spPr>
        <p:txBody>
          <a:bodyPr/>
          <a:lstStyle/>
          <a:p>
            <a:fld id="{3E0FA9E5-6744-4841-888F-9E7CC0C2B7EC}" type="datetimeFigureOut">
              <a:rPr lang="en-US" smtClean="0"/>
              <a:t>2/12/2016</a:t>
            </a:fld>
            <a:endParaRPr lang="en-US" dirty="0"/>
          </a:p>
        </p:txBody>
      </p:sp>
      <p:sp>
        <p:nvSpPr>
          <p:cNvPr id="5" name="Footer Placeholder 4"/>
          <p:cNvSpPr>
            <a:spLocks noGrp="1"/>
          </p:cNvSpPr>
          <p:nvPr>
            <p:ph type="ftr" sz="quarter" idx="11"/>
          </p:nvPr>
        </p:nvSpPr>
        <p:spPr>
          <a:xfrm>
            <a:off x="1065213" y="6432551"/>
            <a:ext cx="5653087" cy="273049"/>
          </a:xfrm>
        </p:spPr>
        <p:txBody>
          <a:bodyPr/>
          <a:lstStyle/>
          <a:p>
            <a:endParaRPr lang="en-US" dirty="0"/>
          </a:p>
        </p:txBody>
      </p:sp>
      <p:sp>
        <p:nvSpPr>
          <p:cNvPr id="6" name="Slide Number Placeholder 5"/>
          <p:cNvSpPr>
            <a:spLocks noGrp="1"/>
          </p:cNvSpPr>
          <p:nvPr>
            <p:ph type="sldNum" sz="quarter" idx="12"/>
          </p:nvPr>
        </p:nvSpPr>
        <p:spPr>
          <a:xfrm>
            <a:off x="8532812" y="6432551"/>
            <a:ext cx="1219201" cy="273049"/>
          </a:xfrm>
        </p:spPr>
        <p:txBody>
          <a:bodyPr/>
          <a:lstStyle/>
          <a:p>
            <a:fld id="{AAEAE4A8-A6E5-453E-B946-FB774B73F48C}" type="slidenum">
              <a:rPr lang="en-US" smtClean="0"/>
              <a:t>‹#›</a:t>
            </a:fld>
            <a:endParaRPr lang="en-US" dirty="0"/>
          </a:p>
        </p:txBody>
      </p:sp>
      <p:sp>
        <p:nvSpPr>
          <p:cNvPr id="3" name="Subtitle 2"/>
          <p:cNvSpPr>
            <a:spLocks noGrp="1"/>
          </p:cNvSpPr>
          <p:nvPr>
            <p:ph type="subTitle" idx="1"/>
          </p:nvPr>
        </p:nvSpPr>
        <p:spPr>
          <a:xfrm>
            <a:off x="1065212" y="3403600"/>
            <a:ext cx="5029201" cy="1397000"/>
          </a:xfrm>
        </p:spPr>
        <p:txBody>
          <a:bodyPr>
            <a:normAutofit/>
          </a:bodyPr>
          <a:lstStyle>
            <a:lvl1pPr marL="0" indent="0" algn="l">
              <a:spcBef>
                <a:spcPts val="60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2" name="Title 1"/>
          <p:cNvSpPr>
            <a:spLocks noGrp="1"/>
          </p:cNvSpPr>
          <p:nvPr>
            <p:ph type="ctrTitle"/>
          </p:nvPr>
        </p:nvSpPr>
        <p:spPr>
          <a:xfrm>
            <a:off x="1065214" y="533400"/>
            <a:ext cx="5029200" cy="2514601"/>
          </a:xfrm>
        </p:spPr>
        <p:txBody>
          <a:bodyPr>
            <a:normAutofit/>
          </a:bodyPr>
          <a:lstStyle>
            <a:lvl1pPr>
              <a:defRPr sz="4000">
                <a:solidFill>
                  <a:schemeClr val="accent1"/>
                </a:solidFill>
              </a:defRPr>
            </a:lvl1pPr>
          </a:lstStyle>
          <a:p>
            <a:r>
              <a:rPr lang="en-US" smtClean="0"/>
              <a:t>Click to edit Master title style</a:t>
            </a:r>
            <a:endParaRPr/>
          </a:p>
        </p:txBody>
      </p:sp>
    </p:spTree>
    <p:extLst>
      <p:ext uri="{BB962C8B-B14F-4D97-AF65-F5344CB8AC3E}">
        <p14:creationId xmlns:p14="http://schemas.microsoft.com/office/powerpoint/2010/main" val="29023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EAE4A8-A6E5-453E-B946-FB774B73F48C}" type="slidenum">
              <a:rPr lang="en-US" smtClean="0"/>
              <a:t>‹#›</a:t>
            </a:fld>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284147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EAE4A8-A6E5-453E-B946-FB774B73F48C}" type="slidenum">
              <a:rPr lang="en-US" smtClean="0"/>
              <a:t>‹#›</a:t>
            </a:fld>
            <a:endParaRPr lang="en-US" dirty="0"/>
          </a:p>
        </p:txBody>
      </p:sp>
      <p:sp>
        <p:nvSpPr>
          <p:cNvPr id="3" name="Vertical Text Placeholder 2"/>
          <p:cNvSpPr>
            <a:spLocks noGrp="1"/>
          </p:cNvSpPr>
          <p:nvPr>
            <p:ph type="body" orient="vert" idx="1"/>
          </p:nvPr>
        </p:nvSpPr>
        <p:spPr>
          <a:xfrm>
            <a:off x="1065213" y="533400"/>
            <a:ext cx="7467599"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Vertical Title 1"/>
          <p:cNvSpPr>
            <a:spLocks noGrp="1"/>
          </p:cNvSpPr>
          <p:nvPr>
            <p:ph type="title" orient="vert"/>
          </p:nvPr>
        </p:nvSpPr>
        <p:spPr>
          <a:xfrm>
            <a:off x="8761412" y="533400"/>
            <a:ext cx="2362201" cy="5486400"/>
          </a:xfrm>
        </p:spPr>
        <p:txBody>
          <a:bodyPr vert="eaVert"/>
          <a:lstStyle/>
          <a:p>
            <a:r>
              <a:rPr lang="en-US" smtClean="0"/>
              <a:t>Click to edit Master title style</a:t>
            </a:r>
            <a:endParaRPr/>
          </a:p>
        </p:txBody>
      </p:sp>
    </p:spTree>
    <p:extLst>
      <p:ext uri="{BB962C8B-B14F-4D97-AF65-F5344CB8AC3E}">
        <p14:creationId xmlns:p14="http://schemas.microsoft.com/office/powerpoint/2010/main" val="213543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EAE4A8-A6E5-453E-B946-FB774B73F48C}" type="slidenum">
              <a:rPr lang="en-US" smtClean="0"/>
              <a:t>‹#›</a:t>
            </a:fld>
            <a:endParaRPr lang="en-US" dirty="0"/>
          </a:p>
        </p:txBody>
      </p:sp>
      <p:sp>
        <p:nvSpPr>
          <p:cNvPr id="3" name="Content Placeholder 2"/>
          <p:cNvSpPr>
            <a:spLocks noGrp="1"/>
          </p:cNvSpPr>
          <p:nvPr>
            <p:ph idx="1"/>
          </p:nvPr>
        </p:nvSpPr>
        <p:spPr>
          <a:xfrm>
            <a:off x="837828" y="1327448"/>
            <a:ext cx="9793088" cy="4765848"/>
          </a:xfrm>
        </p:spPr>
        <p:txBody>
          <a:bodyPr>
            <a:normAutofit/>
          </a:bodyPr>
          <a:lstStyle>
            <a:lvl1pPr>
              <a:lnSpc>
                <a:spcPct val="100000"/>
              </a:lnSpc>
              <a:buSzPct val="96000"/>
              <a:defRPr sz="2400">
                <a:latin typeface="Arial" panose="020B0604020202020204" pitchFamily="34" charset="0"/>
                <a:cs typeface="Arial" panose="020B0604020202020204" pitchFamily="34" charset="0"/>
              </a:defRPr>
            </a:lvl1pPr>
            <a:lvl2pPr marL="594360" indent="-228600">
              <a:lnSpc>
                <a:spcPct val="100000"/>
              </a:lnSpc>
              <a:buFont typeface="Wingdings" panose="05000000000000000000" pitchFamily="2" charset="2"/>
              <a:buChar char="§"/>
              <a:defRPr sz="2000">
                <a:latin typeface="Arial" panose="020B0604020202020204" pitchFamily="34" charset="0"/>
                <a:cs typeface="Arial" panose="020B0604020202020204" pitchFamily="34" charset="0"/>
              </a:defRPr>
            </a:lvl2pPr>
            <a:lvl3pPr marL="777240" indent="-182880">
              <a:lnSpc>
                <a:spcPct val="100000"/>
              </a:lnSpc>
              <a:buFont typeface="Wingdings" panose="05000000000000000000" pitchFamily="2" charset="2"/>
              <a:buChar char="q"/>
              <a:defRPr sz="1800">
                <a:latin typeface="Arial" panose="020B0604020202020204" pitchFamily="34" charset="0"/>
                <a:cs typeface="Arial" panose="020B0604020202020204" pitchFamily="34" charset="0"/>
              </a:defRPr>
            </a:lvl3pPr>
            <a:lvl4pPr marL="960120" indent="-182880">
              <a:lnSpc>
                <a:spcPct val="100000"/>
              </a:lnSpc>
              <a:buFont typeface="Courier New" panose="02070309020205020404" pitchFamily="49" charset="0"/>
              <a:buChar char="o"/>
              <a:defRPr sz="1600">
                <a:latin typeface="Arial" panose="020B0604020202020204" pitchFamily="34" charset="0"/>
                <a:cs typeface="Arial" panose="020B0604020202020204" pitchFamily="34" charset="0"/>
              </a:defRPr>
            </a:lvl4pPr>
            <a:lvl5pPr>
              <a:lnSpc>
                <a:spcPct val="100000"/>
              </a:lnSpc>
              <a:defRPr sz="1600">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2" name="Title 1"/>
          <p:cNvSpPr>
            <a:spLocks noGrp="1"/>
          </p:cNvSpPr>
          <p:nvPr>
            <p:ph type="title"/>
          </p:nvPr>
        </p:nvSpPr>
        <p:spPr>
          <a:xfrm>
            <a:off x="837828" y="260648"/>
            <a:ext cx="9793088" cy="1066800"/>
          </a:xfrm>
        </p:spPr>
        <p:txBody>
          <a:bodyPr anchor="ctr"/>
          <a:lstStyle/>
          <a:p>
            <a:r>
              <a:rPr lang="en-US" dirty="0" smtClean="0"/>
              <a:t>Click to edit Master title style</a:t>
            </a:r>
            <a:endParaRPr dirty="0"/>
          </a:p>
        </p:txBody>
      </p:sp>
    </p:spTree>
    <p:extLst>
      <p:ext uri="{BB962C8B-B14F-4D97-AF65-F5344CB8AC3E}">
        <p14:creationId xmlns:p14="http://schemas.microsoft.com/office/powerpoint/2010/main" val="35067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EAE4A8-A6E5-453E-B946-FB774B73F48C}" type="slidenum">
              <a:rPr lang="en-US" smtClean="0"/>
              <a:t>‹#›</a:t>
            </a:fld>
            <a:endParaRPr lang="en-US" dirty="0"/>
          </a:p>
        </p:txBody>
      </p:sp>
      <p:sp>
        <p:nvSpPr>
          <p:cNvPr id="3" name="Text Placeholder 2"/>
          <p:cNvSpPr>
            <a:spLocks noGrp="1"/>
          </p:cNvSpPr>
          <p:nvPr>
            <p:ph type="body" idx="1"/>
          </p:nvPr>
        </p:nvSpPr>
        <p:spPr>
          <a:xfrm>
            <a:off x="1065214" y="3124200"/>
            <a:ext cx="8686800" cy="1371600"/>
          </a:xfrm>
        </p:spPr>
        <p:txBody>
          <a:bodyPr anchor="t">
            <a:normAutofit/>
          </a:bodyPr>
          <a:lstStyle>
            <a:lvl1pPr marL="0" indent="0">
              <a:spcBef>
                <a:spcPts val="600"/>
              </a:spcBef>
              <a:buNone/>
              <a:defRPr sz="24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065214" y="533400"/>
            <a:ext cx="8686800" cy="2286000"/>
          </a:xfrm>
        </p:spPr>
        <p:txBody>
          <a:bodyPr anchor="ctr">
            <a:normAutofit/>
          </a:bodyPr>
          <a:lstStyle>
            <a:lvl1pPr algn="l">
              <a:defRPr sz="5400" b="1" cap="none" baseline="0"/>
            </a:lvl1pPr>
          </a:lstStyle>
          <a:p>
            <a:r>
              <a:rPr lang="en-US" dirty="0" smtClean="0"/>
              <a:t>Click to edit Master title style</a:t>
            </a:r>
            <a:endParaRPr dirty="0"/>
          </a:p>
        </p:txBody>
      </p:sp>
    </p:spTree>
    <p:extLst>
      <p:ext uri="{BB962C8B-B14F-4D97-AF65-F5344CB8AC3E}">
        <p14:creationId xmlns:p14="http://schemas.microsoft.com/office/powerpoint/2010/main" val="2925637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EAE4A8-A6E5-453E-B946-FB774B73F48C}" type="slidenum">
              <a:rPr lang="en-US" smtClean="0"/>
              <a:t>‹#›</a:t>
            </a:fld>
            <a:endParaRPr lang="en-US" dirty="0"/>
          </a:p>
        </p:txBody>
      </p:sp>
      <p:sp>
        <p:nvSpPr>
          <p:cNvPr id="4" name="Content Placeholder 3"/>
          <p:cNvSpPr>
            <a:spLocks noGrp="1"/>
          </p:cNvSpPr>
          <p:nvPr>
            <p:ph sz="half" idx="2"/>
          </p:nvPr>
        </p:nvSpPr>
        <p:spPr>
          <a:xfrm>
            <a:off x="5464598"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Content Placeholder 2"/>
          <p:cNvSpPr>
            <a:spLocks noGrp="1"/>
          </p:cNvSpPr>
          <p:nvPr>
            <p:ph sz="half" idx="1"/>
          </p:nvPr>
        </p:nvSpPr>
        <p:spPr>
          <a:xfrm>
            <a:off x="1065212" y="1828800"/>
            <a:ext cx="4251960"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nchor="ctr"/>
          <a:lstStyle/>
          <a:p>
            <a:r>
              <a:rPr lang="en-US" dirty="0" smtClean="0"/>
              <a:t>Click to edit Master title style</a:t>
            </a:r>
            <a:endParaRPr dirty="0"/>
          </a:p>
        </p:txBody>
      </p:sp>
    </p:spTree>
    <p:extLst>
      <p:ext uri="{BB962C8B-B14F-4D97-AF65-F5344CB8AC3E}">
        <p14:creationId xmlns:p14="http://schemas.microsoft.com/office/powerpoint/2010/main" val="1240504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EAE4A8-A6E5-453E-B946-FB774B73F48C}" type="slidenum">
              <a:rPr lang="en-US" smtClean="0"/>
              <a:t>‹#›</a:t>
            </a:fld>
            <a:endParaRPr lang="en-US" dirty="0"/>
          </a:p>
        </p:txBody>
      </p:sp>
      <p:sp>
        <p:nvSpPr>
          <p:cNvPr id="6" name="Content Placeholder 5"/>
          <p:cNvSpPr>
            <a:spLocks noGrp="1"/>
          </p:cNvSpPr>
          <p:nvPr>
            <p:ph sz="quarter" idx="4"/>
          </p:nvPr>
        </p:nvSpPr>
        <p:spPr>
          <a:xfrm>
            <a:off x="550005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50005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5213" y="2590800"/>
            <a:ext cx="4251960" cy="3429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 name="Text Placeholder 2"/>
          <p:cNvSpPr>
            <a:spLocks noGrp="1"/>
          </p:cNvSpPr>
          <p:nvPr>
            <p:ph type="body" idx="1"/>
          </p:nvPr>
        </p:nvSpPr>
        <p:spPr>
          <a:xfrm>
            <a:off x="1065213" y="1828799"/>
            <a:ext cx="4251960" cy="685801"/>
          </a:xfrm>
        </p:spPr>
        <p:txBody>
          <a:bodyPr anchor="ctr">
            <a:normAutofit/>
          </a:bodyPr>
          <a:lstStyle>
            <a:lvl1pPr marL="0" indent="0">
              <a:spcBef>
                <a:spcPts val="0"/>
              </a:spcBef>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a:xfrm>
            <a:off x="1065211" y="533400"/>
            <a:ext cx="8686802" cy="1066800"/>
          </a:xfrm>
        </p:spPr>
        <p:txBody>
          <a:bodyPr anchor="ctr"/>
          <a:lstStyle>
            <a:lvl1pPr>
              <a:defRPr/>
            </a:lvl1pPr>
          </a:lstStyle>
          <a:p>
            <a:r>
              <a:rPr lang="en-US" dirty="0" smtClean="0"/>
              <a:t>Click to edit Master title style</a:t>
            </a:r>
            <a:endParaRPr dirty="0"/>
          </a:p>
        </p:txBody>
      </p:sp>
    </p:spTree>
    <p:extLst>
      <p:ext uri="{BB962C8B-B14F-4D97-AF65-F5344CB8AC3E}">
        <p14:creationId xmlns:p14="http://schemas.microsoft.com/office/powerpoint/2010/main" val="3301549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EAE4A8-A6E5-453E-B946-FB774B73F48C}" type="slidenum">
              <a:rPr lang="en-US" smtClean="0"/>
              <a:t>‹#›</a:t>
            </a:fld>
            <a:endParaRPr lang="en-US" dirty="0"/>
          </a:p>
        </p:txBody>
      </p:sp>
      <p:sp>
        <p:nvSpPr>
          <p:cNvPr id="2" name="Title 1"/>
          <p:cNvSpPr>
            <a:spLocks noGrp="1"/>
          </p:cNvSpPr>
          <p:nvPr>
            <p:ph type="title"/>
          </p:nvPr>
        </p:nvSpPr>
        <p:spPr/>
        <p:txBody>
          <a:bodyPr anchor="ctr"/>
          <a:lstStyle/>
          <a:p>
            <a:r>
              <a:rPr lang="en-US" dirty="0" smtClean="0"/>
              <a:t>Click to edit Master title style</a:t>
            </a:r>
            <a:endParaRPr dirty="0"/>
          </a:p>
        </p:txBody>
      </p:sp>
    </p:spTree>
    <p:extLst>
      <p:ext uri="{BB962C8B-B14F-4D97-AF65-F5344CB8AC3E}">
        <p14:creationId xmlns:p14="http://schemas.microsoft.com/office/powerpoint/2010/main" val="137030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EAE4A8-A6E5-453E-B946-FB774B73F48C}" type="slidenum">
              <a:rPr lang="en-US" smtClean="0"/>
              <a:t>‹#›</a:t>
            </a:fld>
            <a:endParaRPr lang="en-US" dirty="0"/>
          </a:p>
        </p:txBody>
      </p:sp>
    </p:spTree>
    <p:extLst>
      <p:ext uri="{BB962C8B-B14F-4D97-AF65-F5344CB8AC3E}">
        <p14:creationId xmlns:p14="http://schemas.microsoft.com/office/powerpoint/2010/main" val="3088263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E0FA9E5-6744-4841-888F-9E7CC0C2B7EC}" type="datetimeFigureOut">
              <a:rPr lang="en-US" smtClean="0"/>
              <a:t>2/12/2016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EAE4A8-A6E5-453E-B946-FB774B73F48C}" type="slidenum">
              <a:rPr lang="en-US" smtClean="0"/>
              <a:t>‹#›</a:t>
            </a:fld>
            <a:endParaRPr lang="en-US" dirty="0"/>
          </a:p>
        </p:txBody>
      </p:sp>
      <p:sp>
        <p:nvSpPr>
          <p:cNvPr id="3" name="Content Placeholder 2"/>
          <p:cNvSpPr>
            <a:spLocks noGrp="1"/>
          </p:cNvSpPr>
          <p:nvPr>
            <p:ph idx="1"/>
          </p:nvPr>
        </p:nvSpPr>
        <p:spPr>
          <a:xfrm>
            <a:off x="5865813" y="533400"/>
            <a:ext cx="586740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1065213" y="533400"/>
            <a:ext cx="4114800" cy="1524000"/>
          </a:xfrm>
        </p:spPr>
        <p:txBody>
          <a:bodyPr anchor="b">
            <a:normAutofit/>
          </a:bodyPr>
          <a:lstStyle>
            <a:lvl1pPr algn="l">
              <a:defRPr sz="3600" b="1"/>
            </a:lvl1pPr>
          </a:lstStyle>
          <a:p>
            <a:r>
              <a:rPr lang="en-US" smtClean="0"/>
              <a:t>Click to edit Master title style</a:t>
            </a:r>
            <a:endParaRPr/>
          </a:p>
        </p:txBody>
      </p:sp>
    </p:spTree>
    <p:extLst>
      <p:ext uri="{BB962C8B-B14F-4D97-AF65-F5344CB8AC3E}">
        <p14:creationId xmlns:p14="http://schemas.microsoft.com/office/powerpoint/2010/main" val="10008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865812" y="533400"/>
            <a:ext cx="5780173" cy="5791200"/>
          </a:xfrm>
          <a:ln w="50800">
            <a:solidFill>
              <a:schemeClr val="tx1">
                <a:lumMod val="65000"/>
                <a:lumOff val="35000"/>
              </a:schemeClr>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65213" y="2209800"/>
            <a:ext cx="4114800" cy="3810000"/>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1065213" y="533400"/>
            <a:ext cx="4114800" cy="1524000"/>
          </a:xfrm>
        </p:spPr>
        <p:txBody>
          <a:bodyPr anchor="b">
            <a:noAutofit/>
          </a:bodyPr>
          <a:lstStyle>
            <a:lvl1pPr algn="l">
              <a:defRPr sz="3600" b="1"/>
            </a:lvl1pPr>
          </a:lstStyle>
          <a:p>
            <a:r>
              <a:rPr lang="en-US" smtClean="0"/>
              <a:t>Click to edit Master title style</a:t>
            </a:r>
            <a:endParaRPr/>
          </a:p>
        </p:txBody>
      </p:sp>
    </p:spTree>
    <p:extLst>
      <p:ext uri="{BB962C8B-B14F-4D97-AF65-F5344CB8AC3E}">
        <p14:creationId xmlns:p14="http://schemas.microsoft.com/office/powerpoint/2010/main" val="57285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932612" y="6155267"/>
            <a:ext cx="1371600" cy="273049"/>
          </a:xfrm>
          <a:prstGeom prst="rect">
            <a:avLst/>
          </a:prstGeom>
        </p:spPr>
        <p:txBody>
          <a:bodyPr vert="horz" lIns="91440" tIns="45720" rIns="91440" bIns="45720" rtlCol="0" anchor="ctr"/>
          <a:lstStyle>
            <a:lvl1pPr algn="r">
              <a:defRPr sz="1000">
                <a:solidFill>
                  <a:schemeClr val="tx1"/>
                </a:solidFill>
              </a:defRPr>
            </a:lvl1pPr>
          </a:lstStyle>
          <a:p>
            <a:fld id="{3E0FA9E5-6744-4841-888F-9E7CC0C2B7EC}" type="datetimeFigureOut">
              <a:rPr lang="en-US" smtClean="0"/>
              <a:pPr/>
              <a:t>2/12/2016</a:t>
            </a:fld>
            <a:endParaRPr lang="en-US" dirty="0"/>
          </a:p>
        </p:txBody>
      </p:sp>
      <p:sp>
        <p:nvSpPr>
          <p:cNvPr id="5" name="Footer Placeholder 4"/>
          <p:cNvSpPr>
            <a:spLocks noGrp="1"/>
          </p:cNvSpPr>
          <p:nvPr>
            <p:ph type="ftr" sz="quarter" idx="3"/>
          </p:nvPr>
        </p:nvSpPr>
        <p:spPr>
          <a:xfrm>
            <a:off x="1065213" y="6155267"/>
            <a:ext cx="5653087" cy="273049"/>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8532812" y="6155267"/>
            <a:ext cx="1219201" cy="273049"/>
          </a:xfrm>
          <a:prstGeom prst="rect">
            <a:avLst/>
          </a:prstGeom>
        </p:spPr>
        <p:txBody>
          <a:bodyPr vert="horz" lIns="91440" tIns="45720" rIns="91440" bIns="45720" rtlCol="0" anchor="ctr"/>
          <a:lstStyle>
            <a:lvl1pPr algn="r">
              <a:defRPr sz="1000">
                <a:solidFill>
                  <a:schemeClr val="tx1"/>
                </a:solidFill>
              </a:defRPr>
            </a:lvl1pPr>
          </a:lstStyle>
          <a:p>
            <a:fld id="{AAEAE4A8-A6E5-453E-B946-FB774B73F48C}" type="slidenum">
              <a:rPr lang="en-US" smtClean="0"/>
              <a:pPr/>
              <a:t>‹#›</a:t>
            </a:fld>
            <a:endParaRPr lang="en-US" dirty="0"/>
          </a:p>
        </p:txBody>
      </p:sp>
      <p:sp>
        <p:nvSpPr>
          <p:cNvPr id="3" name="Text Placeholder 2"/>
          <p:cNvSpPr>
            <a:spLocks noGrp="1"/>
          </p:cNvSpPr>
          <p:nvPr>
            <p:ph type="body" idx="1"/>
          </p:nvPr>
        </p:nvSpPr>
        <p:spPr>
          <a:xfrm>
            <a:off x="1065212" y="1828800"/>
            <a:ext cx="8686801" cy="4191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2" name="Title Placeholder 1"/>
          <p:cNvSpPr>
            <a:spLocks noGrp="1"/>
          </p:cNvSpPr>
          <p:nvPr>
            <p:ph type="title"/>
          </p:nvPr>
        </p:nvSpPr>
        <p:spPr bwMode="auto">
          <a:xfrm>
            <a:off x="1065212" y="533400"/>
            <a:ext cx="8686801" cy="1066800"/>
          </a:xfrm>
          <a:prstGeom prst="rect">
            <a:avLst/>
          </a:prstGeom>
        </p:spPr>
        <p:txBody>
          <a:bodyPr vert="horz" lIns="91440" tIns="45720" rIns="91440" bIns="45720" rtlCol="0" anchor="b">
            <a:normAutofit/>
          </a:bodyPr>
          <a:lstStyle/>
          <a:p>
            <a:r>
              <a:rPr lang="en-US" smtClean="0"/>
              <a:t>Click to edit Master title style</a:t>
            </a:r>
            <a:endParaRPr dirty="0"/>
          </a:p>
        </p:txBody>
      </p:sp>
    </p:spTree>
    <p:extLst>
      <p:ext uri="{BB962C8B-B14F-4D97-AF65-F5344CB8AC3E}">
        <p14:creationId xmlns:p14="http://schemas.microsoft.com/office/powerpoint/2010/main" val="13276704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80000"/>
        </a:lnSpc>
        <a:spcBef>
          <a:spcPct val="0"/>
        </a:spcBef>
        <a:buNone/>
        <a:defRPr sz="3600" b="1" kern="1200">
          <a:solidFill>
            <a:schemeClr val="accent1"/>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lumMod val="65000"/>
            <a:lumOff val="35000"/>
          </a:schemeClr>
        </a:buClr>
        <a:buSzPct val="8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Clr>
          <a:schemeClr val="tx1">
            <a:lumMod val="65000"/>
            <a:lumOff val="35000"/>
          </a:schemeClr>
        </a:buClr>
        <a:buSzPct val="80000"/>
        <a:buFont typeface="Arial" pitchFamily="34" charset="0"/>
        <a:buChar char="•"/>
        <a:defRPr sz="1800" kern="1200">
          <a:solidFill>
            <a:schemeClr val="tx1"/>
          </a:solidFill>
          <a:latin typeface="+mn-lt"/>
          <a:ea typeface="+mn-ea"/>
          <a:cs typeface="+mn-cs"/>
        </a:defRPr>
      </a:lvl2pPr>
      <a:lvl3pPr marL="77724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600" kern="1200">
          <a:solidFill>
            <a:schemeClr val="tx1"/>
          </a:solidFill>
          <a:latin typeface="+mn-lt"/>
          <a:ea typeface="+mn-ea"/>
          <a:cs typeface="+mn-cs"/>
        </a:defRPr>
      </a:lvl3pPr>
      <a:lvl4pPr marL="960120" indent="-18288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solidFill>
          <a:latin typeface="+mn-lt"/>
          <a:ea typeface="+mn-ea"/>
          <a:cs typeface="+mn-cs"/>
        </a:defRPr>
      </a:lvl4pPr>
      <a:lvl5pPr marL="1097280" indent="-137160" algn="l" defTabSz="914400" rtl="0" eaLnBrk="1" latinLnBrk="0" hangingPunct="1">
        <a:lnSpc>
          <a:spcPct val="90000"/>
        </a:lnSpc>
        <a:spcBef>
          <a:spcPts val="600"/>
        </a:spcBef>
        <a:buClr>
          <a:schemeClr val="tx1">
            <a:lumMod val="65000"/>
            <a:lumOff val="35000"/>
          </a:schemeClr>
        </a:buClr>
        <a:buSzPct val="80000"/>
        <a:buFont typeface="Arial" pitchFamily="34" charset="0"/>
        <a:buChar char="•"/>
        <a:defRPr sz="1400" kern="1200">
          <a:solidFill>
            <a:schemeClr val="tx1"/>
          </a:solidFill>
          <a:latin typeface="+mn-lt"/>
          <a:ea typeface="+mn-ea"/>
          <a:cs typeface="+mn-cs"/>
        </a:defRPr>
      </a:lvl5pPr>
      <a:lvl6pPr marL="123444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6pPr>
      <a:lvl7pPr marL="137160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7pPr>
      <a:lvl8pPr marL="150876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8pPr>
      <a:lvl9pPr marL="1645920" indent="-137160" algn="l" defTabSz="914400" rtl="0" eaLnBrk="1" latinLnBrk="0" hangingPunct="1">
        <a:spcBef>
          <a:spcPts val="600"/>
        </a:spcBef>
        <a:buSzPct val="80000"/>
        <a:buFont typeface="Arial" pitchFamily="34" charset="0"/>
        <a:buChar char="•"/>
        <a:defRPr sz="1400" kern="120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oshua.reiss@qmul.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065214" y="3976216"/>
            <a:ext cx="5029201" cy="1397000"/>
          </a:xfrm>
        </p:spPr>
        <p:txBody>
          <a:bodyPr/>
          <a:lstStyle/>
          <a:p>
            <a:r>
              <a:rPr lang="en-US" dirty="0" smtClean="0"/>
              <a:t>Josh Reiss, </a:t>
            </a:r>
            <a:r>
              <a:rPr lang="en-US" dirty="0" smtClean="0">
                <a:hlinkClick r:id="rId3"/>
              </a:rPr>
              <a:t>joshua.reiss@qmul.ac.uk</a:t>
            </a:r>
            <a:r>
              <a:rPr lang="en-US" dirty="0" smtClean="0"/>
              <a:t> </a:t>
            </a:r>
          </a:p>
          <a:p>
            <a:r>
              <a:rPr lang="en-US" dirty="0" smtClean="0"/>
              <a:t>Centre for Digital Music</a:t>
            </a:r>
          </a:p>
          <a:p>
            <a:r>
              <a:rPr lang="en-US" dirty="0" smtClean="0"/>
              <a:t>Queen Mary University of London</a:t>
            </a:r>
          </a:p>
        </p:txBody>
      </p:sp>
      <p:sp>
        <p:nvSpPr>
          <p:cNvPr id="4" name="Title 3"/>
          <p:cNvSpPr>
            <a:spLocks noGrp="1"/>
          </p:cNvSpPr>
          <p:nvPr>
            <p:ph type="ctrTitle"/>
          </p:nvPr>
        </p:nvSpPr>
        <p:spPr>
          <a:xfrm>
            <a:off x="1065214" y="533400"/>
            <a:ext cx="5677270" cy="2175519"/>
          </a:xfrm>
        </p:spPr>
        <p:txBody>
          <a:bodyPr anchor="ctr">
            <a:noAutofit/>
          </a:bodyPr>
          <a:lstStyle/>
          <a:p>
            <a:pPr algn="ctr">
              <a:lnSpc>
                <a:spcPct val="100000"/>
              </a:lnSpc>
            </a:pPr>
            <a:r>
              <a:rPr lang="en-US" dirty="0" smtClean="0">
                <a:latin typeface="+mn-lt"/>
                <a:ea typeface="Adobe Fan Heiti Std B" panose="020B0700000000000000" pitchFamily="34" charset="-128"/>
              </a:rPr>
              <a:t>A Meta-analysis of High Resolution Audio Perceptual Evaluation</a:t>
            </a:r>
            <a:endParaRPr lang="en-US" dirty="0">
              <a:latin typeface="+mn-lt"/>
              <a:ea typeface="Adobe Fan Heiti Std B" panose="020B0700000000000000" pitchFamily="34" charset="-128"/>
            </a:endParaRPr>
          </a:p>
        </p:txBody>
      </p:sp>
    </p:spTree>
    <p:extLst>
      <p:ext uri="{BB962C8B-B14F-4D97-AF65-F5344CB8AC3E}">
        <p14:creationId xmlns:p14="http://schemas.microsoft.com/office/powerpoint/2010/main" val="3658128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772" y="1444997"/>
            <a:ext cx="9793088" cy="4765848"/>
          </a:xfrm>
        </p:spPr>
        <p:txBody>
          <a:bodyPr/>
          <a:lstStyle/>
          <a:p>
            <a:r>
              <a:rPr lang="en-US" dirty="0"/>
              <a:t>Publication bias</a:t>
            </a:r>
          </a:p>
          <a:p>
            <a:r>
              <a:rPr lang="en-US" dirty="0"/>
              <a:t>Type </a:t>
            </a:r>
            <a:r>
              <a:rPr lang="en-US" dirty="0" smtClean="0"/>
              <a:t>1</a:t>
            </a:r>
          </a:p>
          <a:p>
            <a:pPr lvl="1"/>
            <a:r>
              <a:rPr lang="en-US" dirty="0"/>
              <a:t>Selective reporting</a:t>
            </a:r>
          </a:p>
          <a:p>
            <a:pPr lvl="1"/>
            <a:r>
              <a:rPr lang="en-US" dirty="0" err="1" smtClean="0"/>
              <a:t>Undithered</a:t>
            </a:r>
            <a:r>
              <a:rPr lang="en-US" dirty="0" smtClean="0"/>
              <a:t> </a:t>
            </a:r>
            <a:r>
              <a:rPr lang="en-US" dirty="0" err="1" smtClean="0"/>
              <a:t>quantisers</a:t>
            </a:r>
            <a:endParaRPr lang="en-US" dirty="0" smtClean="0"/>
          </a:p>
          <a:p>
            <a:pPr lvl="1"/>
            <a:r>
              <a:rPr lang="en-US" dirty="0" smtClean="0"/>
              <a:t>Intermodulation distortion</a:t>
            </a:r>
            <a:endParaRPr lang="en-US" dirty="0"/>
          </a:p>
          <a:p>
            <a:r>
              <a:rPr lang="en-US" dirty="0"/>
              <a:t>Type 2 </a:t>
            </a:r>
            <a:r>
              <a:rPr lang="en-US" dirty="0" smtClean="0"/>
              <a:t>errors</a:t>
            </a:r>
          </a:p>
          <a:p>
            <a:pPr lvl="1"/>
            <a:r>
              <a:rPr lang="en-US" dirty="0" smtClean="0"/>
              <a:t>Choice of stimuli</a:t>
            </a:r>
          </a:p>
          <a:p>
            <a:pPr lvl="1"/>
            <a:r>
              <a:rPr lang="en-US" dirty="0" err="1" smtClean="0"/>
              <a:t>Unaimed</a:t>
            </a:r>
            <a:r>
              <a:rPr lang="en-US" dirty="0" smtClean="0"/>
              <a:t> tweeters</a:t>
            </a:r>
          </a:p>
          <a:p>
            <a:pPr lvl="1"/>
            <a:r>
              <a:rPr lang="en-US" dirty="0" smtClean="0"/>
              <a:t>Multiple comparisons</a:t>
            </a:r>
            <a:endParaRPr lang="en-US" dirty="0"/>
          </a:p>
        </p:txBody>
      </p:sp>
      <p:sp>
        <p:nvSpPr>
          <p:cNvPr id="2" name="Title 1"/>
          <p:cNvSpPr>
            <a:spLocks noGrp="1"/>
          </p:cNvSpPr>
          <p:nvPr>
            <p:ph type="title"/>
          </p:nvPr>
        </p:nvSpPr>
        <p:spPr>
          <a:xfrm>
            <a:off x="117748" y="122535"/>
            <a:ext cx="3744416" cy="1296144"/>
          </a:xfrm>
        </p:spPr>
        <p:txBody>
          <a:bodyPr/>
          <a:lstStyle/>
          <a:p>
            <a:r>
              <a:rPr lang="en-US" dirty="0" smtClean="0"/>
              <a:t>Issues in reported results</a:t>
            </a:r>
            <a:endParaRPr lang="en-US" dirty="0"/>
          </a:p>
        </p:txBody>
      </p:sp>
      <p:pic>
        <p:nvPicPr>
          <p:cNvPr id="5" name="Picture 4"/>
          <p:cNvPicPr>
            <a:picLocks noChangeAspect="1"/>
          </p:cNvPicPr>
          <p:nvPr/>
        </p:nvPicPr>
        <p:blipFill>
          <a:blip r:embed="rId2"/>
          <a:stretch>
            <a:fillRect/>
          </a:stretch>
        </p:blipFill>
        <p:spPr>
          <a:xfrm>
            <a:off x="3934172" y="4335"/>
            <a:ext cx="3509937" cy="6853665"/>
          </a:xfrm>
          <a:prstGeom prst="rect">
            <a:avLst/>
          </a:prstGeom>
        </p:spPr>
      </p:pic>
      <p:pic>
        <p:nvPicPr>
          <p:cNvPr id="6" name="Picture 5"/>
          <p:cNvPicPr>
            <a:picLocks noChangeAspect="1"/>
          </p:cNvPicPr>
          <p:nvPr/>
        </p:nvPicPr>
        <p:blipFill>
          <a:blip r:embed="rId3"/>
          <a:stretch>
            <a:fillRect/>
          </a:stretch>
        </p:blipFill>
        <p:spPr>
          <a:xfrm>
            <a:off x="7034095" y="90486"/>
            <a:ext cx="5180997" cy="2402410"/>
          </a:xfrm>
          <a:prstGeom prst="rect">
            <a:avLst/>
          </a:prstGeom>
        </p:spPr>
      </p:pic>
    </p:spTree>
    <p:extLst>
      <p:ext uri="{BB962C8B-B14F-4D97-AF65-F5344CB8AC3E}">
        <p14:creationId xmlns:p14="http://schemas.microsoft.com/office/powerpoint/2010/main" val="4259246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756" y="1327448"/>
            <a:ext cx="5788873" cy="4765848"/>
          </a:xfrm>
        </p:spPr>
        <p:txBody>
          <a:bodyPr>
            <a:normAutofit/>
          </a:bodyPr>
          <a:lstStyle/>
          <a:p>
            <a:pPr>
              <a:lnSpc>
                <a:spcPct val="120000"/>
              </a:lnSpc>
              <a:spcBef>
                <a:spcPts val="300"/>
              </a:spcBef>
              <a:spcAft>
                <a:spcPts val="100"/>
              </a:spcAft>
            </a:pPr>
            <a:r>
              <a:rPr lang="en-US" dirty="0" smtClean="0"/>
              <a:t>Direct discrimination of hi-res audio where average correct results available</a:t>
            </a:r>
          </a:p>
          <a:p>
            <a:pPr>
              <a:lnSpc>
                <a:spcPct val="120000"/>
              </a:lnSpc>
              <a:spcBef>
                <a:spcPts val="300"/>
              </a:spcBef>
              <a:spcAft>
                <a:spcPts val="100"/>
              </a:spcAft>
            </a:pPr>
            <a:r>
              <a:rPr lang="en-US" dirty="0" smtClean="0"/>
              <a:t># participants </a:t>
            </a:r>
            <a:r>
              <a:rPr lang="en-US" dirty="0"/>
              <a:t>versus </a:t>
            </a:r>
            <a:r>
              <a:rPr lang="en-US" dirty="0" smtClean="0"/>
              <a:t>% </a:t>
            </a:r>
            <a:r>
              <a:rPr lang="en-US" dirty="0"/>
              <a:t>correct </a:t>
            </a:r>
            <a:r>
              <a:rPr lang="en-US" dirty="0" smtClean="0"/>
              <a:t>results </a:t>
            </a:r>
            <a:r>
              <a:rPr lang="en-US" dirty="0"/>
              <a:t>averaged over all </a:t>
            </a:r>
            <a:r>
              <a:rPr lang="en-US" dirty="0" smtClean="0"/>
              <a:t>participants</a:t>
            </a:r>
          </a:p>
          <a:p>
            <a:pPr>
              <a:lnSpc>
                <a:spcPct val="120000"/>
              </a:lnSpc>
              <a:spcBef>
                <a:spcPts val="300"/>
              </a:spcBef>
              <a:spcAft>
                <a:spcPts val="100"/>
              </a:spcAft>
            </a:pPr>
            <a:r>
              <a:rPr lang="en-US" dirty="0" smtClean="0"/>
              <a:t>Error </a:t>
            </a:r>
            <a:r>
              <a:rPr lang="en-US" dirty="0"/>
              <a:t>bars </a:t>
            </a:r>
            <a:r>
              <a:rPr lang="en-US" dirty="0" smtClean="0"/>
              <a:t>are +/-</a:t>
            </a:r>
            <a:r>
              <a:rPr lang="en-US" dirty="0"/>
              <a:t>1 standard error of the </a:t>
            </a:r>
            <a:r>
              <a:rPr lang="en-US" dirty="0" smtClean="0"/>
              <a:t>mean</a:t>
            </a:r>
          </a:p>
          <a:p>
            <a:pPr lvl="1">
              <a:lnSpc>
                <a:spcPct val="120000"/>
              </a:lnSpc>
              <a:spcBef>
                <a:spcPts val="300"/>
              </a:spcBef>
              <a:spcAft>
                <a:spcPts val="100"/>
              </a:spcAft>
            </a:pPr>
            <a:r>
              <a:rPr lang="en-US" dirty="0" smtClean="0"/>
              <a:t>For Meyer </a:t>
            </a:r>
            <a:r>
              <a:rPr lang="en-US" dirty="0"/>
              <a:t>2007, </a:t>
            </a:r>
            <a:r>
              <a:rPr lang="en-US" dirty="0" smtClean="0"/>
              <a:t>standard </a:t>
            </a:r>
            <a:r>
              <a:rPr lang="en-US" dirty="0"/>
              <a:t>error cannot be </a:t>
            </a:r>
            <a:r>
              <a:rPr lang="en-US" dirty="0" smtClean="0"/>
              <a:t>found</a:t>
            </a:r>
          </a:p>
          <a:p>
            <a:pPr>
              <a:lnSpc>
                <a:spcPct val="120000"/>
              </a:lnSpc>
              <a:spcBef>
                <a:spcPts val="300"/>
              </a:spcBef>
              <a:spcAft>
                <a:spcPts val="100"/>
              </a:spcAft>
            </a:pPr>
            <a:r>
              <a:rPr lang="en-US" dirty="0" smtClean="0"/>
              <a:t>Studies in </a:t>
            </a:r>
            <a:r>
              <a:rPr lang="en-US" dirty="0">
                <a:solidFill>
                  <a:srgbClr val="FF0000"/>
                </a:solidFill>
              </a:rPr>
              <a:t>red</a:t>
            </a:r>
            <a:r>
              <a:rPr lang="en-US" dirty="0"/>
              <a:t> are those where </a:t>
            </a:r>
            <a:r>
              <a:rPr lang="en-US" dirty="0" smtClean="0"/>
              <a:t>results have </a:t>
            </a:r>
            <a:r>
              <a:rPr lang="en-US" dirty="0"/>
              <a:t>been </a:t>
            </a:r>
            <a:r>
              <a:rPr lang="en-US" dirty="0" smtClean="0"/>
              <a:t>disputed</a:t>
            </a:r>
          </a:p>
        </p:txBody>
      </p:sp>
      <p:sp>
        <p:nvSpPr>
          <p:cNvPr id="2" name="Title 1"/>
          <p:cNvSpPr>
            <a:spLocks noGrp="1"/>
          </p:cNvSpPr>
          <p:nvPr>
            <p:ph type="title"/>
          </p:nvPr>
        </p:nvSpPr>
        <p:spPr>
          <a:xfrm>
            <a:off x="405780" y="260648"/>
            <a:ext cx="10225136" cy="1066800"/>
          </a:xfrm>
        </p:spPr>
        <p:txBody>
          <a:bodyPr/>
          <a:lstStyle/>
          <a:p>
            <a:r>
              <a:rPr lang="en-US" dirty="0" smtClean="0"/>
              <a:t>Meta-analysis- Overall</a:t>
            </a:r>
            <a:endParaRPr lang="en-US" dirty="0"/>
          </a:p>
        </p:txBody>
      </p:sp>
      <p:pic>
        <p:nvPicPr>
          <p:cNvPr id="7" name="Picture 6"/>
          <p:cNvPicPr>
            <a:picLocks noChangeAspect="1"/>
          </p:cNvPicPr>
          <p:nvPr/>
        </p:nvPicPr>
        <p:blipFill>
          <a:blip r:embed="rId2"/>
          <a:stretch>
            <a:fillRect/>
          </a:stretch>
        </p:blipFill>
        <p:spPr>
          <a:xfrm>
            <a:off x="5978629" y="620688"/>
            <a:ext cx="6180727" cy="5309507"/>
          </a:xfrm>
          <a:prstGeom prst="rect">
            <a:avLst/>
          </a:prstGeom>
        </p:spPr>
      </p:pic>
    </p:spTree>
    <p:extLst>
      <p:ext uri="{BB962C8B-B14F-4D97-AF65-F5344CB8AC3E}">
        <p14:creationId xmlns:p14="http://schemas.microsoft.com/office/powerpoint/2010/main" val="12448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1764" y="1156792"/>
            <a:ext cx="4896544" cy="5080520"/>
          </a:xfrm>
        </p:spPr>
        <p:txBody>
          <a:bodyPr/>
          <a:lstStyle/>
          <a:p>
            <a:r>
              <a:rPr lang="en-GB" dirty="0" smtClean="0"/>
              <a:t>Recent experiments have strong results</a:t>
            </a:r>
          </a:p>
          <a:p>
            <a:r>
              <a:rPr lang="en-GB" dirty="0"/>
              <a:t>Mid-2000s have weak results</a:t>
            </a:r>
          </a:p>
          <a:p>
            <a:r>
              <a:rPr lang="en-GB" dirty="0" smtClean="0"/>
              <a:t>Research teams have consistent results</a:t>
            </a:r>
          </a:p>
          <a:p>
            <a:pPr lvl="1"/>
            <a:r>
              <a:rPr lang="en-GB" dirty="0" err="1" smtClean="0"/>
              <a:t>Kanetada</a:t>
            </a:r>
            <a:r>
              <a:rPr lang="en-GB" dirty="0" smtClean="0"/>
              <a:t>/</a:t>
            </a:r>
            <a:r>
              <a:rPr lang="en-GB" dirty="0" err="1" smtClean="0"/>
              <a:t>Mizumachi</a:t>
            </a:r>
            <a:r>
              <a:rPr lang="en-GB" dirty="0" smtClean="0"/>
              <a:t> use network attached audio, extensive group training</a:t>
            </a:r>
          </a:p>
          <a:p>
            <a:pPr lvl="1"/>
            <a:r>
              <a:rPr lang="en-GB" dirty="0" err="1" smtClean="0"/>
              <a:t>Nishiguchi</a:t>
            </a:r>
            <a:r>
              <a:rPr lang="en-GB" dirty="0" smtClean="0"/>
              <a:t>/Hamasaki don’t use training</a:t>
            </a:r>
          </a:p>
          <a:p>
            <a:pPr lvl="1"/>
            <a:r>
              <a:rPr lang="en-GB" dirty="0" smtClean="0"/>
              <a:t>Both teams have large # test subjects</a:t>
            </a:r>
          </a:p>
          <a:p>
            <a:pPr lvl="1"/>
            <a:endParaRPr lang="en-GB" dirty="0" smtClean="0"/>
          </a:p>
          <a:p>
            <a:endParaRPr lang="en-GB" dirty="0"/>
          </a:p>
        </p:txBody>
      </p:sp>
      <p:sp>
        <p:nvSpPr>
          <p:cNvPr id="3" name="Title 2"/>
          <p:cNvSpPr>
            <a:spLocks noGrp="1"/>
          </p:cNvSpPr>
          <p:nvPr>
            <p:ph type="title"/>
          </p:nvPr>
        </p:nvSpPr>
        <p:spPr/>
        <p:txBody>
          <a:bodyPr/>
          <a:lstStyle/>
          <a:p>
            <a:r>
              <a:rPr lang="en-GB" dirty="0" smtClean="0"/>
              <a:t>Meta-analysis – year and research team</a:t>
            </a:r>
            <a:endParaRPr lang="en-GB" dirty="0"/>
          </a:p>
        </p:txBody>
      </p:sp>
      <p:pic>
        <p:nvPicPr>
          <p:cNvPr id="4" name="Picture 3"/>
          <p:cNvPicPr>
            <a:picLocks noChangeAspect="1"/>
          </p:cNvPicPr>
          <p:nvPr/>
        </p:nvPicPr>
        <p:blipFill>
          <a:blip r:embed="rId2"/>
          <a:stretch>
            <a:fillRect/>
          </a:stretch>
        </p:blipFill>
        <p:spPr>
          <a:xfrm>
            <a:off x="5289623" y="1327448"/>
            <a:ext cx="6899202" cy="4045942"/>
          </a:xfrm>
          <a:prstGeom prst="rect">
            <a:avLst/>
          </a:prstGeom>
        </p:spPr>
      </p:pic>
    </p:spTree>
    <p:extLst>
      <p:ext uri="{BB962C8B-B14F-4D97-AF65-F5344CB8AC3E}">
        <p14:creationId xmlns:p14="http://schemas.microsoft.com/office/powerpoint/2010/main" val="4265464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24744"/>
            <a:ext cx="4294212" cy="5544616"/>
          </a:xfrm>
          <a:solidFill>
            <a:schemeClr val="bg1"/>
          </a:solidFill>
        </p:spPr>
        <p:txBody>
          <a:bodyPr>
            <a:normAutofit fontScale="77500" lnSpcReduction="20000"/>
          </a:bodyPr>
          <a:lstStyle/>
          <a:p>
            <a:pPr marL="45720" indent="0">
              <a:lnSpc>
                <a:spcPct val="120000"/>
              </a:lnSpc>
              <a:spcBef>
                <a:spcPts val="600"/>
              </a:spcBef>
              <a:buNone/>
            </a:pPr>
            <a:r>
              <a:rPr lang="en-US" dirty="0" smtClean="0"/>
              <a:t>Overall</a:t>
            </a:r>
          </a:p>
          <a:p>
            <a:pPr>
              <a:lnSpc>
                <a:spcPct val="120000"/>
              </a:lnSpc>
              <a:spcBef>
                <a:spcPts val="600"/>
              </a:spcBef>
            </a:pPr>
            <a:r>
              <a:rPr lang="en-US" sz="2200" dirty="0" smtClean="0"/>
              <a:t>Studies are heterogeneous</a:t>
            </a:r>
          </a:p>
          <a:p>
            <a:pPr>
              <a:lnSpc>
                <a:spcPct val="120000"/>
              </a:lnSpc>
              <a:spcBef>
                <a:spcPts val="600"/>
              </a:spcBef>
            </a:pPr>
            <a:r>
              <a:rPr lang="en-US" sz="2200" dirty="0" smtClean="0"/>
              <a:t>Slight but statistically significant ability to detect hi-res</a:t>
            </a:r>
          </a:p>
          <a:p>
            <a:pPr marL="45720" indent="0">
              <a:lnSpc>
                <a:spcPct val="120000"/>
              </a:lnSpc>
              <a:spcBef>
                <a:spcPts val="600"/>
              </a:spcBef>
              <a:buNone/>
            </a:pPr>
            <a:r>
              <a:rPr lang="en-US" dirty="0" smtClean="0"/>
              <a:t>Studies without training</a:t>
            </a:r>
          </a:p>
          <a:p>
            <a:pPr>
              <a:lnSpc>
                <a:spcPct val="120000"/>
              </a:lnSpc>
              <a:spcBef>
                <a:spcPts val="600"/>
              </a:spcBef>
            </a:pPr>
            <a:r>
              <a:rPr lang="en-US" sz="2200" dirty="0" smtClean="0"/>
              <a:t>Heterogeneous</a:t>
            </a:r>
          </a:p>
          <a:p>
            <a:pPr>
              <a:lnSpc>
                <a:spcPct val="120000"/>
              </a:lnSpc>
              <a:spcBef>
                <a:spcPts val="600"/>
              </a:spcBef>
            </a:pPr>
            <a:r>
              <a:rPr lang="en-US" sz="2200" dirty="0" smtClean="0"/>
              <a:t>Small and not significant discrimination of hi-res</a:t>
            </a:r>
          </a:p>
          <a:p>
            <a:pPr marL="45720" indent="0">
              <a:lnSpc>
                <a:spcPct val="120000"/>
              </a:lnSpc>
              <a:spcBef>
                <a:spcPts val="600"/>
              </a:spcBef>
              <a:buNone/>
            </a:pPr>
            <a:r>
              <a:rPr lang="en-US" dirty="0" smtClean="0"/>
              <a:t>Studies with training</a:t>
            </a:r>
          </a:p>
          <a:p>
            <a:pPr>
              <a:lnSpc>
                <a:spcPct val="120000"/>
              </a:lnSpc>
              <a:spcBef>
                <a:spcPts val="600"/>
              </a:spcBef>
            </a:pPr>
            <a:r>
              <a:rPr lang="en-US" sz="2200" dirty="0" smtClean="0"/>
              <a:t>Homogenous (!)</a:t>
            </a:r>
          </a:p>
          <a:p>
            <a:pPr>
              <a:lnSpc>
                <a:spcPct val="120000"/>
              </a:lnSpc>
              <a:spcBef>
                <a:spcPts val="600"/>
              </a:spcBef>
            </a:pPr>
            <a:r>
              <a:rPr lang="en-US" sz="2200" dirty="0" smtClean="0"/>
              <a:t>Strong, highly significant ability to discriminate hi-res</a:t>
            </a:r>
          </a:p>
          <a:p>
            <a:pPr marL="45720" indent="0">
              <a:lnSpc>
                <a:spcPct val="120000"/>
              </a:lnSpc>
              <a:spcBef>
                <a:spcPts val="600"/>
              </a:spcBef>
              <a:buNone/>
            </a:pPr>
            <a:r>
              <a:rPr lang="en-US" dirty="0" smtClean="0"/>
              <a:t>Subgroup differences</a:t>
            </a:r>
            <a:endParaRPr lang="en-US" dirty="0"/>
          </a:p>
          <a:p>
            <a:pPr>
              <a:lnSpc>
                <a:spcPct val="120000"/>
              </a:lnSpc>
              <a:spcBef>
                <a:spcPts val="600"/>
              </a:spcBef>
            </a:pPr>
            <a:r>
              <a:rPr lang="en-US" sz="2200" dirty="0" smtClean="0"/>
              <a:t>Huge</a:t>
            </a:r>
            <a:endParaRPr lang="en-US" sz="2200" dirty="0"/>
          </a:p>
          <a:p>
            <a:pPr>
              <a:lnSpc>
                <a:spcPct val="120000"/>
              </a:lnSpc>
              <a:spcBef>
                <a:spcPts val="600"/>
              </a:spcBef>
            </a:pPr>
            <a:r>
              <a:rPr lang="en-US" sz="2200" dirty="0" smtClean="0"/>
              <a:t>Could be due to other reasons besides training</a:t>
            </a:r>
            <a:endParaRPr lang="en-US" sz="2200" dirty="0"/>
          </a:p>
          <a:p>
            <a:pPr marL="45720" indent="0">
              <a:lnSpc>
                <a:spcPct val="120000"/>
              </a:lnSpc>
              <a:spcBef>
                <a:spcPts val="600"/>
              </a:spcBef>
              <a:buNone/>
            </a:pPr>
            <a:endParaRPr lang="en-US" dirty="0" smtClean="0"/>
          </a:p>
          <a:p>
            <a:pPr>
              <a:lnSpc>
                <a:spcPct val="120000"/>
              </a:lnSpc>
              <a:spcBef>
                <a:spcPts val="600"/>
              </a:spcBef>
            </a:pPr>
            <a:endParaRPr lang="en-US" dirty="0" smtClean="0"/>
          </a:p>
          <a:p>
            <a:pPr lvl="1"/>
            <a:endParaRPr lang="en-US" dirty="0" smtClean="0"/>
          </a:p>
        </p:txBody>
      </p:sp>
      <p:sp>
        <p:nvSpPr>
          <p:cNvPr id="2" name="Title 1"/>
          <p:cNvSpPr>
            <a:spLocks noGrp="1"/>
          </p:cNvSpPr>
          <p:nvPr>
            <p:ph type="title"/>
          </p:nvPr>
        </p:nvSpPr>
        <p:spPr>
          <a:xfrm>
            <a:off x="0" y="0"/>
            <a:ext cx="9793088" cy="1066800"/>
          </a:xfrm>
        </p:spPr>
        <p:txBody>
          <a:bodyPr>
            <a:normAutofit fontScale="90000"/>
          </a:bodyPr>
          <a:lstStyle/>
          <a:p>
            <a:pPr>
              <a:lnSpc>
                <a:spcPct val="100000"/>
              </a:lnSpc>
            </a:pPr>
            <a:r>
              <a:rPr lang="en-US" dirty="0" smtClean="0"/>
              <a:t>Meta-analysis – </a:t>
            </a:r>
            <a:br>
              <a:rPr lang="en-US" dirty="0" smtClean="0"/>
            </a:br>
            <a:r>
              <a:rPr lang="en-US" dirty="0" smtClean="0"/>
              <a:t>effect of training</a:t>
            </a:r>
            <a:endParaRPr lang="en-US" dirty="0"/>
          </a:p>
        </p:txBody>
      </p:sp>
      <p:pic>
        <p:nvPicPr>
          <p:cNvPr id="4" name="Picture 3"/>
          <p:cNvPicPr>
            <a:picLocks noChangeAspect="1"/>
          </p:cNvPicPr>
          <p:nvPr/>
        </p:nvPicPr>
        <p:blipFill>
          <a:blip r:embed="rId3"/>
          <a:stretch>
            <a:fillRect/>
          </a:stretch>
        </p:blipFill>
        <p:spPr>
          <a:xfrm>
            <a:off x="4194783" y="1124744"/>
            <a:ext cx="7994042" cy="4641702"/>
          </a:xfrm>
          <a:prstGeom prst="rect">
            <a:avLst/>
          </a:prstGeom>
        </p:spPr>
      </p:pic>
    </p:spTree>
    <p:extLst>
      <p:ext uri="{BB962C8B-B14F-4D97-AF65-F5344CB8AC3E}">
        <p14:creationId xmlns:p14="http://schemas.microsoft.com/office/powerpoint/2010/main" val="30464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764" y="1327448"/>
            <a:ext cx="6408712" cy="4981872"/>
          </a:xfrm>
        </p:spPr>
        <p:txBody>
          <a:bodyPr/>
          <a:lstStyle/>
          <a:p>
            <a:r>
              <a:rPr lang="en-US" dirty="0" smtClean="0"/>
              <a:t>Asymmetric funnel plot</a:t>
            </a:r>
          </a:p>
          <a:p>
            <a:r>
              <a:rPr lang="en-US" dirty="0"/>
              <a:t>All experiments with training had large standard error</a:t>
            </a:r>
          </a:p>
          <a:p>
            <a:pPr lvl="1"/>
            <a:r>
              <a:rPr lang="en-US" dirty="0"/>
              <a:t>Small number of participants, or</a:t>
            </a:r>
          </a:p>
          <a:p>
            <a:pPr lvl="1"/>
            <a:r>
              <a:rPr lang="en-US" dirty="0"/>
              <a:t>Small number of trials per participant</a:t>
            </a:r>
          </a:p>
          <a:p>
            <a:r>
              <a:rPr lang="en-US" dirty="0" smtClean="0"/>
              <a:t>suggestive of bias</a:t>
            </a:r>
          </a:p>
          <a:p>
            <a:pPr lvl="1"/>
            <a:r>
              <a:rPr lang="en-US" dirty="0" smtClean="0"/>
              <a:t>If you do a large experiment, you publish</a:t>
            </a:r>
          </a:p>
          <a:p>
            <a:pPr lvl="1"/>
            <a:r>
              <a:rPr lang="en-US" dirty="0" smtClean="0"/>
              <a:t>If you do a small one with a big result, you publish</a:t>
            </a:r>
          </a:p>
          <a:p>
            <a:pPr lvl="1"/>
            <a:r>
              <a:rPr lang="en-US" dirty="0" smtClean="0"/>
              <a:t>If you do a small experiment with a null result, you don’t publish</a:t>
            </a:r>
          </a:p>
        </p:txBody>
      </p:sp>
      <p:sp>
        <p:nvSpPr>
          <p:cNvPr id="2" name="Title 1"/>
          <p:cNvSpPr>
            <a:spLocks noGrp="1"/>
          </p:cNvSpPr>
          <p:nvPr>
            <p:ph type="title"/>
          </p:nvPr>
        </p:nvSpPr>
        <p:spPr>
          <a:xfrm>
            <a:off x="837828" y="0"/>
            <a:ext cx="5544616" cy="1124744"/>
          </a:xfrm>
        </p:spPr>
        <p:txBody>
          <a:bodyPr>
            <a:normAutofit fontScale="90000"/>
          </a:bodyPr>
          <a:lstStyle/>
          <a:p>
            <a:pPr>
              <a:lnSpc>
                <a:spcPct val="100000"/>
              </a:lnSpc>
            </a:pPr>
            <a:r>
              <a:rPr lang="en-US" dirty="0" smtClean="0"/>
              <a:t>Funnel plot and effect of training</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8849"/>
          <a:stretch/>
        </p:blipFill>
        <p:spPr>
          <a:xfrm>
            <a:off x="8282696" y="3448"/>
            <a:ext cx="2945428" cy="2684780"/>
          </a:xfrm>
          <a:prstGeom prst="rect">
            <a:avLst/>
          </a:prstGeom>
        </p:spPr>
      </p:pic>
      <p:sp>
        <p:nvSpPr>
          <p:cNvPr id="6" name="TextBox 5"/>
          <p:cNvSpPr txBox="1"/>
          <p:nvPr/>
        </p:nvSpPr>
        <p:spPr>
          <a:xfrm>
            <a:off x="10126860" y="239206"/>
            <a:ext cx="1224135" cy="646331"/>
          </a:xfrm>
          <a:prstGeom prst="rect">
            <a:avLst/>
          </a:prstGeom>
          <a:noFill/>
          <a:ln>
            <a:solidFill>
              <a:schemeClr val="bg2"/>
            </a:solidFill>
          </a:ln>
        </p:spPr>
        <p:txBody>
          <a:bodyPr wrap="square" rtlCol="0" anchor="ctr" anchorCtr="1">
            <a:spAutoFit/>
          </a:bodyPr>
          <a:lstStyle/>
          <a:p>
            <a:r>
              <a:rPr lang="en-GB" i="1" dirty="0" smtClean="0"/>
              <a:t>Ideal funnel plot</a:t>
            </a:r>
          </a:p>
        </p:txBody>
      </p:sp>
      <p:pic>
        <p:nvPicPr>
          <p:cNvPr id="7" name="Picture 6"/>
          <p:cNvPicPr>
            <a:picLocks noChangeAspect="1"/>
          </p:cNvPicPr>
          <p:nvPr/>
        </p:nvPicPr>
        <p:blipFill>
          <a:blip r:embed="rId3"/>
          <a:stretch>
            <a:fillRect/>
          </a:stretch>
        </p:blipFill>
        <p:spPr>
          <a:xfrm>
            <a:off x="7102524" y="3140968"/>
            <a:ext cx="4968552" cy="3544234"/>
          </a:xfrm>
          <a:prstGeom prst="rect">
            <a:avLst/>
          </a:prstGeom>
        </p:spPr>
      </p:pic>
    </p:spTree>
    <p:extLst>
      <p:ext uri="{BB962C8B-B14F-4D97-AF65-F5344CB8AC3E}">
        <p14:creationId xmlns:p14="http://schemas.microsoft.com/office/powerpoint/2010/main" val="4011214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Analysis ongoing, but;</a:t>
            </a:r>
          </a:p>
          <a:p>
            <a:pPr lvl="1"/>
            <a:r>
              <a:rPr lang="en-GB" dirty="0" err="1" smtClean="0"/>
              <a:t>Kanetada</a:t>
            </a:r>
            <a:r>
              <a:rPr lang="en-GB" dirty="0" smtClean="0"/>
              <a:t> </a:t>
            </a:r>
            <a:r>
              <a:rPr lang="en-GB" dirty="0"/>
              <a:t>2013A, </a:t>
            </a:r>
            <a:r>
              <a:rPr lang="en-GB" dirty="0" err="1"/>
              <a:t>Kanetada</a:t>
            </a:r>
            <a:r>
              <a:rPr lang="en-GB" dirty="0"/>
              <a:t> 2013B, </a:t>
            </a:r>
            <a:r>
              <a:rPr lang="en-GB" dirty="0" err="1"/>
              <a:t>Mizumachi</a:t>
            </a:r>
            <a:r>
              <a:rPr lang="en-GB" dirty="0"/>
              <a:t> 2015 all had strong results with 120s samples</a:t>
            </a:r>
          </a:p>
          <a:p>
            <a:pPr lvl="1"/>
            <a:r>
              <a:rPr lang="en-GB" dirty="0" smtClean="0"/>
              <a:t>Hamasaki - stronger </a:t>
            </a:r>
            <a:r>
              <a:rPr lang="en-GB" dirty="0"/>
              <a:t>results with longer </a:t>
            </a:r>
            <a:r>
              <a:rPr lang="en-GB" dirty="0" smtClean="0"/>
              <a:t>samples (85-120s vs 20s)</a:t>
            </a:r>
            <a:endParaRPr lang="en-GB" dirty="0"/>
          </a:p>
          <a:p>
            <a:pPr lvl="1"/>
            <a:r>
              <a:rPr lang="en-GB" dirty="0" err="1" smtClean="0"/>
              <a:t>Theiss</a:t>
            </a:r>
            <a:r>
              <a:rPr lang="en-GB" dirty="0" smtClean="0"/>
              <a:t> </a:t>
            </a:r>
            <a:r>
              <a:rPr lang="en-GB" dirty="0"/>
              <a:t>and Hawksford </a:t>
            </a:r>
            <a:r>
              <a:rPr lang="en-GB" dirty="0" smtClean="0"/>
              <a:t>- strong </a:t>
            </a:r>
            <a:r>
              <a:rPr lang="en-GB" dirty="0"/>
              <a:t>results with </a:t>
            </a:r>
            <a:r>
              <a:rPr lang="en-GB" dirty="0" smtClean="0"/>
              <a:t>30s intervals </a:t>
            </a:r>
            <a:r>
              <a:rPr lang="en-GB" dirty="0"/>
              <a:t>requiring auditory </a:t>
            </a:r>
            <a:r>
              <a:rPr lang="en-GB" dirty="0" smtClean="0"/>
              <a:t>memory</a:t>
            </a:r>
          </a:p>
          <a:p>
            <a:pPr lvl="1"/>
            <a:r>
              <a:rPr lang="en-GB" dirty="0" smtClean="0"/>
              <a:t>Yoshikawa - strong </a:t>
            </a:r>
            <a:r>
              <a:rPr lang="en-GB" dirty="0"/>
              <a:t>result with 20s samples</a:t>
            </a:r>
          </a:p>
          <a:p>
            <a:pPr lvl="1"/>
            <a:r>
              <a:rPr lang="en-GB" dirty="0"/>
              <a:t>Oohashi’s </a:t>
            </a:r>
            <a:r>
              <a:rPr lang="en-GB" dirty="0" smtClean="0"/>
              <a:t>– weak results (persistence effect) </a:t>
            </a:r>
            <a:r>
              <a:rPr lang="en-GB" dirty="0"/>
              <a:t>with 12s samples, 3s intervals</a:t>
            </a:r>
          </a:p>
          <a:p>
            <a:pPr lvl="1"/>
            <a:r>
              <a:rPr lang="en-GB" dirty="0"/>
              <a:t>Jackson </a:t>
            </a:r>
            <a:r>
              <a:rPr lang="en-GB" dirty="0" smtClean="0"/>
              <a:t>- strong </a:t>
            </a:r>
            <a:r>
              <a:rPr lang="en-GB" dirty="0"/>
              <a:t>result with short samples (~11.9s)</a:t>
            </a:r>
          </a:p>
          <a:p>
            <a:pPr lvl="1"/>
            <a:r>
              <a:rPr lang="en-GB" dirty="0" smtClean="0"/>
              <a:t>Pras </a:t>
            </a:r>
            <a:r>
              <a:rPr lang="en-GB" dirty="0"/>
              <a:t>-</a:t>
            </a:r>
            <a:r>
              <a:rPr lang="en-GB" dirty="0" smtClean="0"/>
              <a:t> </a:t>
            </a:r>
            <a:r>
              <a:rPr lang="en-GB" dirty="0"/>
              <a:t>weak results with short </a:t>
            </a:r>
            <a:r>
              <a:rPr lang="en-GB" dirty="0" smtClean="0"/>
              <a:t>samples (8-10s)</a:t>
            </a:r>
          </a:p>
          <a:p>
            <a:pPr lvl="1"/>
            <a:endParaRPr lang="en-GB" dirty="0"/>
          </a:p>
          <a:p>
            <a:pPr marL="365760" lvl="1" indent="0">
              <a:buNone/>
            </a:pPr>
            <a:r>
              <a:rPr lang="en-GB" dirty="0" smtClean="0">
                <a:sym typeface="Wingdings" panose="05000000000000000000" pitchFamily="2" charset="2"/>
              </a:rPr>
              <a:t> likelihood that analysis suggests longer stimuli and interval durations</a:t>
            </a:r>
            <a:endParaRPr lang="en-GB" dirty="0"/>
          </a:p>
        </p:txBody>
      </p:sp>
      <p:sp>
        <p:nvSpPr>
          <p:cNvPr id="3" name="Title 2"/>
          <p:cNvSpPr>
            <a:spLocks noGrp="1"/>
          </p:cNvSpPr>
          <p:nvPr>
            <p:ph type="title"/>
          </p:nvPr>
        </p:nvSpPr>
        <p:spPr/>
        <p:txBody>
          <a:bodyPr/>
          <a:lstStyle/>
          <a:p>
            <a:r>
              <a:rPr lang="en-GB" dirty="0" smtClean="0"/>
              <a:t>Meta-analysis – Stimuli and interval duration</a:t>
            </a:r>
            <a:endParaRPr lang="en-GB" dirty="0"/>
          </a:p>
        </p:txBody>
      </p:sp>
      <p:cxnSp>
        <p:nvCxnSpPr>
          <p:cNvPr id="5" name="Straight Arrow Connector 4"/>
          <p:cNvCxnSpPr/>
          <p:nvPr/>
        </p:nvCxnSpPr>
        <p:spPr>
          <a:xfrm>
            <a:off x="513978" y="1700808"/>
            <a:ext cx="0" cy="3744416"/>
          </a:xfrm>
          <a:prstGeom prst="straightConnector1">
            <a:avLst/>
          </a:prstGeom>
          <a:ln w="28575">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5740" y="1310858"/>
            <a:ext cx="941283" cy="4524315"/>
          </a:xfrm>
          <a:prstGeom prst="rect">
            <a:avLst/>
          </a:prstGeom>
          <a:noFill/>
          <a:ln>
            <a:solidFill>
              <a:schemeClr val="bg2"/>
            </a:solidFill>
          </a:ln>
        </p:spPr>
        <p:txBody>
          <a:bodyPr wrap="none" rtlCol="0" anchor="ctr" anchorCtr="1">
            <a:spAutoFit/>
          </a:bodyPr>
          <a:lstStyle/>
          <a:p>
            <a:r>
              <a:rPr lang="en-GB" dirty="0" smtClean="0">
                <a:solidFill>
                  <a:schemeClr val="bg2">
                    <a:lumMod val="50000"/>
                  </a:schemeClr>
                </a:solidFill>
                <a:latin typeface="Arial" panose="020B0604020202020204" pitchFamily="34" charset="0"/>
                <a:cs typeface="Arial" panose="020B0604020202020204" pitchFamily="34" charset="0"/>
              </a:rPr>
              <a:t>Longer</a:t>
            </a:r>
          </a:p>
          <a:p>
            <a:endParaRPr lang="en-GB" dirty="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a:solidFill>
                <a:schemeClr val="bg2">
                  <a:lumMod val="50000"/>
                </a:schemeClr>
              </a:solidFill>
              <a:latin typeface="Arial" panose="020B0604020202020204" pitchFamily="34" charset="0"/>
              <a:cs typeface="Arial" panose="020B0604020202020204" pitchFamily="34" charset="0"/>
            </a:endParaRPr>
          </a:p>
          <a:p>
            <a:endParaRPr lang="en-GB" dirty="0" smtClean="0">
              <a:solidFill>
                <a:schemeClr val="bg2">
                  <a:lumMod val="50000"/>
                </a:schemeClr>
              </a:solidFill>
              <a:latin typeface="Arial" panose="020B0604020202020204" pitchFamily="34" charset="0"/>
              <a:cs typeface="Arial" panose="020B0604020202020204" pitchFamily="34" charset="0"/>
            </a:endParaRPr>
          </a:p>
          <a:p>
            <a:endParaRPr lang="en-GB" dirty="0">
              <a:solidFill>
                <a:schemeClr val="bg2">
                  <a:lumMod val="50000"/>
                </a:schemeClr>
              </a:solidFill>
              <a:latin typeface="Arial" panose="020B0604020202020204" pitchFamily="34" charset="0"/>
              <a:cs typeface="Arial" panose="020B0604020202020204" pitchFamily="34" charset="0"/>
            </a:endParaRPr>
          </a:p>
          <a:p>
            <a:r>
              <a:rPr lang="en-GB" dirty="0" smtClean="0">
                <a:solidFill>
                  <a:schemeClr val="bg2">
                    <a:lumMod val="50000"/>
                  </a:schemeClr>
                </a:solidFill>
                <a:latin typeface="Arial" panose="020B0604020202020204" pitchFamily="34" charset="0"/>
                <a:cs typeface="Arial" panose="020B0604020202020204" pitchFamily="34" charset="0"/>
              </a:rPr>
              <a:t>Shorter</a:t>
            </a:r>
          </a:p>
        </p:txBody>
      </p:sp>
    </p:spTree>
    <p:extLst>
      <p:ext uri="{BB962C8B-B14F-4D97-AF65-F5344CB8AC3E}">
        <p14:creationId xmlns:p14="http://schemas.microsoft.com/office/powerpoint/2010/main" val="1990448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No effect found</a:t>
            </a:r>
            <a:endParaRPr lang="en-GB" dirty="0"/>
          </a:p>
        </p:txBody>
      </p:sp>
      <p:sp>
        <p:nvSpPr>
          <p:cNvPr id="3" name="Title 2"/>
          <p:cNvSpPr>
            <a:spLocks noGrp="1"/>
          </p:cNvSpPr>
          <p:nvPr>
            <p:ph type="title"/>
          </p:nvPr>
        </p:nvSpPr>
        <p:spPr/>
        <p:txBody>
          <a:bodyPr/>
          <a:lstStyle/>
          <a:p>
            <a:r>
              <a:rPr lang="en-GB" dirty="0" smtClean="0"/>
              <a:t>Meta-analysis – Dependence on methodology</a:t>
            </a:r>
            <a:endParaRPr lang="en-GB" dirty="0"/>
          </a:p>
        </p:txBody>
      </p:sp>
      <p:pic>
        <p:nvPicPr>
          <p:cNvPr id="4" name="Picture 3"/>
          <p:cNvPicPr>
            <a:picLocks noChangeAspect="1"/>
          </p:cNvPicPr>
          <p:nvPr/>
        </p:nvPicPr>
        <p:blipFill>
          <a:blip r:embed="rId2"/>
          <a:stretch>
            <a:fillRect/>
          </a:stretch>
        </p:blipFill>
        <p:spPr>
          <a:xfrm>
            <a:off x="4222204" y="980728"/>
            <a:ext cx="7858125" cy="5791200"/>
          </a:xfrm>
          <a:prstGeom prst="rect">
            <a:avLst/>
          </a:prstGeom>
        </p:spPr>
      </p:pic>
    </p:spTree>
    <p:extLst>
      <p:ext uri="{BB962C8B-B14F-4D97-AF65-F5344CB8AC3E}">
        <p14:creationId xmlns:p14="http://schemas.microsoft.com/office/powerpoint/2010/main" val="320865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3812" y="1327448"/>
            <a:ext cx="9937104" cy="4765848"/>
          </a:xfrm>
        </p:spPr>
        <p:txBody>
          <a:bodyPr/>
          <a:lstStyle/>
          <a:p>
            <a:r>
              <a:rPr lang="en-US" dirty="0" smtClean="0"/>
              <a:t>Histogram of all reported p values</a:t>
            </a:r>
          </a:p>
          <a:p>
            <a:pPr lvl="1"/>
            <a:r>
              <a:rPr lang="en-US" dirty="0" smtClean="0"/>
              <a:t>8 studies, 146 participants</a:t>
            </a:r>
          </a:p>
          <a:p>
            <a:r>
              <a:rPr lang="en-US" dirty="0" smtClean="0"/>
              <a:t>Uniform distribution </a:t>
            </a:r>
            <a:r>
              <a:rPr lang="en-US" dirty="0" smtClean="0">
                <a:sym typeface="Wingdings" panose="05000000000000000000" pitchFamily="2" charset="2"/>
              </a:rPr>
              <a:t> no effect</a:t>
            </a:r>
          </a:p>
          <a:p>
            <a:r>
              <a:rPr lang="en-US" dirty="0" smtClean="0">
                <a:sym typeface="Wingdings" panose="05000000000000000000" pitchFamily="2" charset="2"/>
              </a:rPr>
              <a:t>More below 0.5  overall effect</a:t>
            </a:r>
          </a:p>
          <a:p>
            <a:r>
              <a:rPr lang="en-US" dirty="0" smtClean="0">
                <a:sym typeface="Wingdings" panose="05000000000000000000" pitchFamily="2" charset="2"/>
              </a:rPr>
              <a:t>Bump at low p values  golden ears</a:t>
            </a:r>
          </a:p>
          <a:p>
            <a:r>
              <a:rPr lang="en-US" smtClean="0">
                <a:sym typeface="Wingdings" panose="05000000000000000000" pitchFamily="2" charset="2"/>
              </a:rPr>
              <a:t>No strong </a:t>
            </a:r>
            <a:r>
              <a:rPr lang="en-US" dirty="0" smtClean="0">
                <a:sym typeface="Wingdings" panose="05000000000000000000" pitchFamily="2" charset="2"/>
              </a:rPr>
              <a:t>evidence of this</a:t>
            </a:r>
            <a:endParaRPr lang="en-US" dirty="0" smtClean="0"/>
          </a:p>
          <a:p>
            <a:endParaRPr lang="en-US" dirty="0" smtClean="0"/>
          </a:p>
        </p:txBody>
      </p:sp>
      <p:sp>
        <p:nvSpPr>
          <p:cNvPr id="2" name="Title 1"/>
          <p:cNvSpPr>
            <a:spLocks noGrp="1"/>
          </p:cNvSpPr>
          <p:nvPr>
            <p:ph type="title"/>
          </p:nvPr>
        </p:nvSpPr>
        <p:spPr/>
        <p:txBody>
          <a:bodyPr/>
          <a:lstStyle/>
          <a:p>
            <a:r>
              <a:rPr lang="en-US" dirty="0" smtClean="0"/>
              <a:t>Meta-analysis – ‘golden ears’</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2211348230"/>
              </p:ext>
            </p:extLst>
          </p:nvPr>
        </p:nvGraphicFramePr>
        <p:xfrm>
          <a:off x="6183561" y="1700808"/>
          <a:ext cx="6005264" cy="31433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32907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Meta-analysis suggests high resolution audio can be perceived</a:t>
            </a:r>
          </a:p>
          <a:p>
            <a:r>
              <a:rPr lang="en-GB" dirty="0" smtClean="0"/>
              <a:t>Listening tests require careful design</a:t>
            </a:r>
          </a:p>
          <a:p>
            <a:pPr lvl="1"/>
            <a:r>
              <a:rPr lang="en-GB" dirty="0" smtClean="0"/>
              <a:t>Extensive training of participants</a:t>
            </a:r>
          </a:p>
          <a:p>
            <a:pPr lvl="1"/>
            <a:r>
              <a:rPr lang="en-GB" dirty="0" smtClean="0"/>
              <a:t>Careful choice of stimuli</a:t>
            </a:r>
          </a:p>
          <a:p>
            <a:pPr lvl="1"/>
            <a:r>
              <a:rPr lang="en-GB" dirty="0" smtClean="0"/>
              <a:t>Sufficiently long durations</a:t>
            </a:r>
          </a:p>
          <a:p>
            <a:r>
              <a:rPr lang="en-GB" dirty="0" smtClean="0"/>
              <a:t>Strong need for reproduction of an experiment by independent group</a:t>
            </a:r>
          </a:p>
          <a:p>
            <a:r>
              <a:rPr lang="en-GB" dirty="0" smtClean="0"/>
              <a:t>More data needed</a:t>
            </a:r>
          </a:p>
          <a:p>
            <a:pPr lvl="1"/>
            <a:r>
              <a:rPr lang="en-GB" dirty="0" smtClean="0"/>
              <a:t>Deeper analysis of dependence on stimuli, durations, ordering, quantization</a:t>
            </a:r>
          </a:p>
          <a:p>
            <a:r>
              <a:rPr lang="en-GB" dirty="0" smtClean="0"/>
              <a:t>Meta-analysis of indirect discrimination experiments needed</a:t>
            </a:r>
            <a:endParaRPr lang="en-GB" dirty="0"/>
          </a:p>
        </p:txBody>
      </p:sp>
      <p:sp>
        <p:nvSpPr>
          <p:cNvPr id="3" name="Title 2"/>
          <p:cNvSpPr>
            <a:spLocks noGrp="1"/>
          </p:cNvSpPr>
          <p:nvPr>
            <p:ph type="title"/>
          </p:nvPr>
        </p:nvSpPr>
        <p:spPr/>
        <p:txBody>
          <a:bodyPr/>
          <a:lstStyle/>
          <a:p>
            <a:r>
              <a:rPr lang="en-GB" dirty="0" smtClean="0"/>
              <a:t>Summary</a:t>
            </a:r>
            <a:endParaRPr lang="en-GB" dirty="0"/>
          </a:p>
        </p:txBody>
      </p:sp>
    </p:spTree>
    <p:extLst>
      <p:ext uri="{BB962C8B-B14F-4D97-AF65-F5344CB8AC3E}">
        <p14:creationId xmlns:p14="http://schemas.microsoft.com/office/powerpoint/2010/main" val="2196750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Analysis ongoing, but;</a:t>
            </a:r>
          </a:p>
          <a:p>
            <a:r>
              <a:rPr lang="en-GB" dirty="0" smtClean="0"/>
              <a:t>Discrimination between high resolution formats</a:t>
            </a:r>
          </a:p>
          <a:p>
            <a:pPr lvl="1"/>
            <a:r>
              <a:rPr lang="en-GB" dirty="0" smtClean="0"/>
              <a:t>Blech 2004 – no effect</a:t>
            </a:r>
          </a:p>
          <a:p>
            <a:pPr lvl="1"/>
            <a:r>
              <a:rPr lang="en-GB" dirty="0" smtClean="0"/>
              <a:t>Marui 2014 – significant effect</a:t>
            </a:r>
            <a:endParaRPr lang="en-GB" dirty="0"/>
          </a:p>
          <a:p>
            <a:r>
              <a:rPr lang="en-GB" dirty="0" smtClean="0"/>
              <a:t>Discrimination of high sampling rate with filtered content below 20kHz </a:t>
            </a:r>
            <a:endParaRPr lang="en-GB" dirty="0"/>
          </a:p>
          <a:p>
            <a:pPr lvl="1"/>
            <a:r>
              <a:rPr lang="en-GB" dirty="0" smtClean="0"/>
              <a:t>Woszczyk 2007 – strong effect</a:t>
            </a:r>
          </a:p>
          <a:p>
            <a:pPr lvl="1"/>
            <a:r>
              <a:rPr lang="en-GB" dirty="0" err="1" smtClean="0"/>
              <a:t>Nishiguchi</a:t>
            </a:r>
            <a:r>
              <a:rPr lang="en-GB" dirty="0" smtClean="0"/>
              <a:t> 2005 – no effect</a:t>
            </a:r>
            <a:endParaRPr lang="en-GB" dirty="0"/>
          </a:p>
          <a:p>
            <a:pPr marL="365760" lvl="1" indent="0">
              <a:buNone/>
            </a:pPr>
            <a:endParaRPr lang="en-GB" dirty="0" smtClean="0">
              <a:sym typeface="Wingdings" panose="05000000000000000000" pitchFamily="2" charset="2"/>
            </a:endParaRPr>
          </a:p>
        </p:txBody>
      </p:sp>
      <p:sp>
        <p:nvSpPr>
          <p:cNvPr id="3" name="Title 2"/>
          <p:cNvSpPr>
            <a:spLocks noGrp="1"/>
          </p:cNvSpPr>
          <p:nvPr>
            <p:ph type="title"/>
          </p:nvPr>
        </p:nvSpPr>
        <p:spPr/>
        <p:txBody>
          <a:bodyPr/>
          <a:lstStyle/>
          <a:p>
            <a:r>
              <a:rPr lang="en-GB" dirty="0" smtClean="0"/>
              <a:t>Meta-analysis – Does choice of ‘sufficient formats’ matter?</a:t>
            </a:r>
            <a:endParaRPr lang="en-GB" dirty="0"/>
          </a:p>
        </p:txBody>
      </p:sp>
    </p:spTree>
    <p:extLst>
      <p:ext uri="{BB962C8B-B14F-4D97-AF65-F5344CB8AC3E}">
        <p14:creationId xmlns:p14="http://schemas.microsoft.com/office/powerpoint/2010/main" val="3445614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260768" y="557783"/>
            <a:ext cx="1408671" cy="422945"/>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80 about high res audio perception</a:t>
            </a:r>
          </a:p>
        </p:txBody>
      </p:sp>
      <p:sp>
        <p:nvSpPr>
          <p:cNvPr id="5" name="Rounded Rectangle 4"/>
          <p:cNvSpPr/>
          <p:nvPr/>
        </p:nvSpPr>
        <p:spPr>
          <a:xfrm>
            <a:off x="6260768" y="1268760"/>
            <a:ext cx="1408671" cy="462199"/>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62 about evaluation experiments</a:t>
            </a:r>
          </a:p>
        </p:txBody>
      </p:sp>
      <p:sp>
        <p:nvSpPr>
          <p:cNvPr id="6" name="Rounded Rectangle 5"/>
          <p:cNvSpPr/>
          <p:nvPr/>
        </p:nvSpPr>
        <p:spPr>
          <a:xfrm>
            <a:off x="6260768" y="2004406"/>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51 about hi-res evaluation experiments</a:t>
            </a:r>
          </a:p>
        </p:txBody>
      </p:sp>
      <p:sp>
        <p:nvSpPr>
          <p:cNvPr id="7" name="Rounded Rectangle 6"/>
          <p:cNvSpPr/>
          <p:nvPr/>
        </p:nvSpPr>
        <p:spPr>
          <a:xfrm>
            <a:off x="6260768" y="2852936"/>
            <a:ext cx="1408671" cy="417983"/>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40 about hi-res discrimination</a:t>
            </a:r>
          </a:p>
        </p:txBody>
      </p:sp>
      <p:sp>
        <p:nvSpPr>
          <p:cNvPr id="8" name="Rounded Rectangle 7"/>
          <p:cNvSpPr/>
          <p:nvPr/>
        </p:nvSpPr>
        <p:spPr>
          <a:xfrm>
            <a:off x="6260768" y="5027309"/>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21 direct discrimination</a:t>
            </a:r>
          </a:p>
        </p:txBody>
      </p:sp>
      <p:sp>
        <p:nvSpPr>
          <p:cNvPr id="9" name="Rounded Rectangle 8"/>
          <p:cNvSpPr/>
          <p:nvPr/>
        </p:nvSpPr>
        <p:spPr>
          <a:xfrm>
            <a:off x="6260768" y="3501008"/>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33 about hi-res perceptual discrimination</a:t>
            </a:r>
          </a:p>
        </p:txBody>
      </p:sp>
      <p:sp>
        <p:nvSpPr>
          <p:cNvPr id="10" name="Rounded Rectangle 9"/>
          <p:cNvSpPr/>
          <p:nvPr/>
        </p:nvSpPr>
        <p:spPr>
          <a:xfrm>
            <a:off x="6260768" y="4300861"/>
            <a:ext cx="1408671" cy="485604"/>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30 unique discrimination experiments</a:t>
            </a:r>
          </a:p>
        </p:txBody>
      </p:sp>
      <p:sp>
        <p:nvSpPr>
          <p:cNvPr id="11" name="Rounded Rectangle 10"/>
          <p:cNvSpPr/>
          <p:nvPr/>
        </p:nvSpPr>
        <p:spPr>
          <a:xfrm>
            <a:off x="8110636" y="863548"/>
            <a:ext cx="1408671" cy="477220"/>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18 reviews or discussions</a:t>
            </a:r>
          </a:p>
        </p:txBody>
      </p:sp>
      <p:sp>
        <p:nvSpPr>
          <p:cNvPr id="12" name="Rounded Rectangle 11"/>
          <p:cNvSpPr/>
          <p:nvPr/>
        </p:nvSpPr>
        <p:spPr>
          <a:xfrm>
            <a:off x="8110636" y="1616792"/>
            <a:ext cx="1408671" cy="444056"/>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11 involving non-hi-res experiments</a:t>
            </a:r>
          </a:p>
        </p:txBody>
      </p:sp>
      <p:sp>
        <p:nvSpPr>
          <p:cNvPr id="13" name="Rounded Rectangle 12"/>
          <p:cNvSpPr/>
          <p:nvPr/>
        </p:nvSpPr>
        <p:spPr>
          <a:xfrm>
            <a:off x="8110636" y="2358313"/>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11 focused solely on perceptual resolution thresholds</a:t>
            </a:r>
          </a:p>
        </p:txBody>
      </p:sp>
      <p:sp>
        <p:nvSpPr>
          <p:cNvPr id="14" name="Rounded Rectangle 13"/>
          <p:cNvSpPr/>
          <p:nvPr/>
        </p:nvSpPr>
        <p:spPr>
          <a:xfrm>
            <a:off x="8110636" y="3084526"/>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7 focused solely on unusual delivery, response or stimuli</a:t>
            </a:r>
          </a:p>
        </p:txBody>
      </p:sp>
      <p:sp>
        <p:nvSpPr>
          <p:cNvPr id="15" name="Rounded Rectangle 14"/>
          <p:cNvSpPr/>
          <p:nvPr/>
        </p:nvSpPr>
        <p:spPr>
          <a:xfrm>
            <a:off x="8110636" y="4437112"/>
            <a:ext cx="1408671" cy="621381"/>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8 describing indirect discrimination,</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prstClr val="black"/>
                </a:solidFill>
                <a:latin typeface="Calibri" panose="020F0502020204030204"/>
              </a:rPr>
              <a:t>2 comparing only hi-res formats</a:t>
            </a:r>
            <a:endPar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6" name="Oval 15"/>
          <p:cNvSpPr/>
          <p:nvPr/>
        </p:nvSpPr>
        <p:spPr>
          <a:xfrm>
            <a:off x="6582152" y="5908404"/>
            <a:ext cx="1332000" cy="560498"/>
          </a:xfrm>
          <a:prstGeom prst="ellipse">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1 with only overall mean</a:t>
            </a:r>
          </a:p>
        </p:txBody>
      </p:sp>
      <p:sp>
        <p:nvSpPr>
          <p:cNvPr id="17" name="Rounded Rectangle 16"/>
          <p:cNvSpPr/>
          <p:nvPr/>
        </p:nvSpPr>
        <p:spPr>
          <a:xfrm>
            <a:off x="8124899" y="5142200"/>
            <a:ext cx="1408671" cy="519048"/>
          </a:xfrm>
          <a:prstGeom prst="roundRect">
            <a:avLst/>
          </a:prstGeom>
          <a:solidFill>
            <a:schemeClr val="bg1"/>
          </a:solidFill>
          <a:ln w="25400" cap="flat" cmpd="dbl"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Contact authors, get unpublished data,  transform data</a:t>
            </a:r>
          </a:p>
        </p:txBody>
      </p:sp>
      <p:cxnSp>
        <p:nvCxnSpPr>
          <p:cNvPr id="18" name="Straight Arrow Connector 17"/>
          <p:cNvCxnSpPr>
            <a:stCxn id="4" idx="2"/>
            <a:endCxn id="5" idx="0"/>
          </p:cNvCxnSpPr>
          <p:nvPr/>
        </p:nvCxnSpPr>
        <p:spPr>
          <a:xfrm>
            <a:off x="6965104" y="980728"/>
            <a:ext cx="0" cy="288032"/>
          </a:xfrm>
          <a:prstGeom prst="straightConnector1">
            <a:avLst/>
          </a:prstGeom>
          <a:noFill/>
          <a:ln w="15875" cap="flat" cmpd="sng" algn="ctr">
            <a:solidFill>
              <a:srgbClr val="5B9BD5"/>
            </a:solidFill>
            <a:prstDash val="solid"/>
            <a:miter lim="800000"/>
            <a:tailEnd type="triangle"/>
          </a:ln>
          <a:effectLst/>
        </p:spPr>
      </p:cxnSp>
      <p:cxnSp>
        <p:nvCxnSpPr>
          <p:cNvPr id="19" name="Straight Arrow Connector 18"/>
          <p:cNvCxnSpPr>
            <a:stCxn id="5" idx="2"/>
            <a:endCxn id="6" idx="0"/>
          </p:cNvCxnSpPr>
          <p:nvPr/>
        </p:nvCxnSpPr>
        <p:spPr>
          <a:xfrm>
            <a:off x="6965104" y="1730959"/>
            <a:ext cx="0" cy="273447"/>
          </a:xfrm>
          <a:prstGeom prst="straightConnector1">
            <a:avLst/>
          </a:prstGeom>
          <a:noFill/>
          <a:ln w="15875" cap="flat" cmpd="sng" algn="ctr">
            <a:solidFill>
              <a:srgbClr val="5B9BD5"/>
            </a:solidFill>
            <a:prstDash val="solid"/>
            <a:miter lim="800000"/>
            <a:tailEnd type="triangle"/>
          </a:ln>
          <a:effectLst/>
        </p:spPr>
      </p:cxnSp>
      <p:cxnSp>
        <p:nvCxnSpPr>
          <p:cNvPr id="20" name="Straight Arrow Connector 19"/>
          <p:cNvCxnSpPr>
            <a:stCxn id="6" idx="2"/>
            <a:endCxn id="7" idx="0"/>
          </p:cNvCxnSpPr>
          <p:nvPr/>
        </p:nvCxnSpPr>
        <p:spPr>
          <a:xfrm>
            <a:off x="6965104" y="2564904"/>
            <a:ext cx="0" cy="288032"/>
          </a:xfrm>
          <a:prstGeom prst="straightConnector1">
            <a:avLst/>
          </a:prstGeom>
          <a:noFill/>
          <a:ln w="15875" cap="flat" cmpd="sng" algn="ctr">
            <a:solidFill>
              <a:srgbClr val="5B9BD5"/>
            </a:solidFill>
            <a:prstDash val="solid"/>
            <a:miter lim="800000"/>
            <a:tailEnd type="triangle"/>
          </a:ln>
          <a:effectLst/>
        </p:spPr>
      </p:cxnSp>
      <p:cxnSp>
        <p:nvCxnSpPr>
          <p:cNvPr id="21" name="Straight Arrow Connector 20"/>
          <p:cNvCxnSpPr>
            <a:stCxn id="7" idx="2"/>
            <a:endCxn id="9" idx="0"/>
          </p:cNvCxnSpPr>
          <p:nvPr/>
        </p:nvCxnSpPr>
        <p:spPr>
          <a:xfrm>
            <a:off x="6965104" y="3270919"/>
            <a:ext cx="0" cy="230089"/>
          </a:xfrm>
          <a:prstGeom prst="straightConnector1">
            <a:avLst/>
          </a:prstGeom>
          <a:noFill/>
          <a:ln w="15875" cap="flat" cmpd="sng" algn="ctr">
            <a:solidFill>
              <a:srgbClr val="5B9BD5"/>
            </a:solidFill>
            <a:prstDash val="solid"/>
            <a:miter lim="800000"/>
            <a:tailEnd type="triangle"/>
          </a:ln>
          <a:effectLst/>
        </p:spPr>
      </p:cxnSp>
      <p:cxnSp>
        <p:nvCxnSpPr>
          <p:cNvPr id="22" name="Straight Arrow Connector 21"/>
          <p:cNvCxnSpPr>
            <a:stCxn id="9" idx="2"/>
            <a:endCxn id="10" idx="0"/>
          </p:cNvCxnSpPr>
          <p:nvPr/>
        </p:nvCxnSpPr>
        <p:spPr>
          <a:xfrm>
            <a:off x="6965104" y="4061506"/>
            <a:ext cx="0" cy="239355"/>
          </a:xfrm>
          <a:prstGeom prst="straightConnector1">
            <a:avLst/>
          </a:prstGeom>
          <a:noFill/>
          <a:ln w="15875" cap="flat" cmpd="sng" algn="ctr">
            <a:solidFill>
              <a:srgbClr val="5B9BD5"/>
            </a:solidFill>
            <a:prstDash val="solid"/>
            <a:miter lim="800000"/>
            <a:tailEnd type="triangle"/>
          </a:ln>
          <a:effectLst/>
        </p:spPr>
      </p:cxnSp>
      <p:cxnSp>
        <p:nvCxnSpPr>
          <p:cNvPr id="23" name="Straight Arrow Connector 22"/>
          <p:cNvCxnSpPr>
            <a:stCxn id="10" idx="2"/>
            <a:endCxn id="8" idx="0"/>
          </p:cNvCxnSpPr>
          <p:nvPr/>
        </p:nvCxnSpPr>
        <p:spPr>
          <a:xfrm>
            <a:off x="6965104" y="4786465"/>
            <a:ext cx="0" cy="240844"/>
          </a:xfrm>
          <a:prstGeom prst="straightConnector1">
            <a:avLst/>
          </a:prstGeom>
          <a:noFill/>
          <a:ln w="15875" cap="flat" cmpd="sng" algn="ctr">
            <a:solidFill>
              <a:srgbClr val="5B9BD5"/>
            </a:solidFill>
            <a:prstDash val="solid"/>
            <a:miter lim="800000"/>
            <a:tailEnd type="triangle"/>
          </a:ln>
          <a:effectLst/>
        </p:spPr>
      </p:cxnSp>
      <p:cxnSp>
        <p:nvCxnSpPr>
          <p:cNvPr id="24" name="Straight Arrow Connector 23"/>
          <p:cNvCxnSpPr/>
          <p:nvPr/>
        </p:nvCxnSpPr>
        <p:spPr>
          <a:xfrm>
            <a:off x="6965103" y="1106401"/>
            <a:ext cx="1152000" cy="5087"/>
          </a:xfrm>
          <a:prstGeom prst="straightConnector1">
            <a:avLst/>
          </a:prstGeom>
          <a:noFill/>
          <a:ln w="15875" cap="flat" cmpd="sng" algn="ctr">
            <a:solidFill>
              <a:srgbClr val="5B9BD5"/>
            </a:solidFill>
            <a:prstDash val="solid"/>
            <a:miter lim="800000"/>
            <a:tailEnd type="triangle"/>
          </a:ln>
          <a:effectLst/>
        </p:spPr>
      </p:cxnSp>
      <p:cxnSp>
        <p:nvCxnSpPr>
          <p:cNvPr id="25" name="Straight Arrow Connector 24"/>
          <p:cNvCxnSpPr/>
          <p:nvPr/>
        </p:nvCxnSpPr>
        <p:spPr>
          <a:xfrm flipV="1">
            <a:off x="6966000" y="1838820"/>
            <a:ext cx="1152000" cy="6368"/>
          </a:xfrm>
          <a:prstGeom prst="straightConnector1">
            <a:avLst/>
          </a:prstGeom>
          <a:noFill/>
          <a:ln w="15875" cap="flat" cmpd="sng" algn="ctr">
            <a:solidFill>
              <a:srgbClr val="5B9BD5"/>
            </a:solidFill>
            <a:prstDash val="solid"/>
            <a:miter lim="800000"/>
            <a:tailEnd type="triangle"/>
          </a:ln>
          <a:effectLst/>
        </p:spPr>
      </p:cxnSp>
      <p:cxnSp>
        <p:nvCxnSpPr>
          <p:cNvPr id="26" name="Straight Arrow Connector 25"/>
          <p:cNvCxnSpPr/>
          <p:nvPr/>
        </p:nvCxnSpPr>
        <p:spPr>
          <a:xfrm flipV="1">
            <a:off x="6966000" y="2638562"/>
            <a:ext cx="1152000" cy="1112"/>
          </a:xfrm>
          <a:prstGeom prst="straightConnector1">
            <a:avLst/>
          </a:prstGeom>
          <a:noFill/>
          <a:ln w="15875" cap="flat" cmpd="sng" algn="ctr">
            <a:solidFill>
              <a:srgbClr val="5B9BD5"/>
            </a:solidFill>
            <a:prstDash val="solid"/>
            <a:miter lim="800000"/>
            <a:tailEnd type="triangle"/>
          </a:ln>
          <a:effectLst/>
        </p:spPr>
      </p:cxnSp>
      <p:cxnSp>
        <p:nvCxnSpPr>
          <p:cNvPr id="27" name="Straight Arrow Connector 26"/>
          <p:cNvCxnSpPr/>
          <p:nvPr/>
        </p:nvCxnSpPr>
        <p:spPr>
          <a:xfrm>
            <a:off x="6966000" y="3364775"/>
            <a:ext cx="1152000" cy="0"/>
          </a:xfrm>
          <a:prstGeom prst="straightConnector1">
            <a:avLst/>
          </a:prstGeom>
          <a:noFill/>
          <a:ln w="15875" cap="flat" cmpd="sng" algn="ctr">
            <a:solidFill>
              <a:srgbClr val="5B9BD5"/>
            </a:solidFill>
            <a:prstDash val="solid"/>
            <a:miter lim="800000"/>
            <a:tailEnd type="triangle"/>
          </a:ln>
          <a:effectLst/>
        </p:spPr>
      </p:cxnSp>
      <p:cxnSp>
        <p:nvCxnSpPr>
          <p:cNvPr id="28" name="Straight Arrow Connector 27"/>
          <p:cNvCxnSpPr/>
          <p:nvPr/>
        </p:nvCxnSpPr>
        <p:spPr>
          <a:xfrm>
            <a:off x="6956316" y="4869160"/>
            <a:ext cx="1154320" cy="0"/>
          </a:xfrm>
          <a:prstGeom prst="straightConnector1">
            <a:avLst/>
          </a:prstGeom>
          <a:noFill/>
          <a:ln w="15875" cap="flat" cmpd="sng" algn="ctr">
            <a:solidFill>
              <a:srgbClr val="5B9BD5"/>
            </a:solidFill>
            <a:prstDash val="solid"/>
            <a:miter lim="800000"/>
            <a:tailEnd type="triangle"/>
          </a:ln>
          <a:effectLst/>
        </p:spPr>
      </p:cxnSp>
      <p:cxnSp>
        <p:nvCxnSpPr>
          <p:cNvPr id="29" name="Straight Arrow Connector 28"/>
          <p:cNvCxnSpPr>
            <a:stCxn id="8" idx="2"/>
            <a:endCxn id="37" idx="0"/>
          </p:cNvCxnSpPr>
          <p:nvPr/>
        </p:nvCxnSpPr>
        <p:spPr>
          <a:xfrm flipH="1">
            <a:off x="6076484" y="5587807"/>
            <a:ext cx="888620" cy="320597"/>
          </a:xfrm>
          <a:prstGeom prst="straightConnector1">
            <a:avLst/>
          </a:prstGeom>
          <a:noFill/>
          <a:ln w="15875" cap="flat" cmpd="sng" algn="ctr">
            <a:solidFill>
              <a:srgbClr val="5B9BD5"/>
            </a:solidFill>
            <a:prstDash val="solid"/>
            <a:miter lim="800000"/>
            <a:tailEnd type="triangle"/>
          </a:ln>
          <a:effectLst/>
        </p:spPr>
      </p:cxnSp>
      <p:cxnSp>
        <p:nvCxnSpPr>
          <p:cNvPr id="30" name="Straight Arrow Connector 29"/>
          <p:cNvCxnSpPr>
            <a:stCxn id="8" idx="2"/>
            <a:endCxn id="16" idx="0"/>
          </p:cNvCxnSpPr>
          <p:nvPr/>
        </p:nvCxnSpPr>
        <p:spPr>
          <a:xfrm>
            <a:off x="6965104" y="5587807"/>
            <a:ext cx="283048" cy="320597"/>
          </a:xfrm>
          <a:prstGeom prst="straightConnector1">
            <a:avLst/>
          </a:prstGeom>
          <a:noFill/>
          <a:ln w="15875" cap="flat" cmpd="sng" algn="ctr">
            <a:solidFill>
              <a:srgbClr val="5B9BD5"/>
            </a:solidFill>
            <a:prstDash val="solid"/>
            <a:miter lim="800000"/>
            <a:tailEnd type="triangle"/>
          </a:ln>
          <a:effectLst/>
        </p:spPr>
      </p:cxnSp>
      <p:cxnSp>
        <p:nvCxnSpPr>
          <p:cNvPr id="31" name="Straight Arrow Connector 30"/>
          <p:cNvCxnSpPr>
            <a:stCxn id="8" idx="3"/>
            <a:endCxn id="17" idx="1"/>
          </p:cNvCxnSpPr>
          <p:nvPr/>
        </p:nvCxnSpPr>
        <p:spPr>
          <a:xfrm>
            <a:off x="7669439" y="5307558"/>
            <a:ext cx="455460" cy="0"/>
          </a:xfrm>
          <a:prstGeom prst="straightConnector1">
            <a:avLst/>
          </a:prstGeom>
          <a:noFill/>
          <a:ln w="15875" cap="flat" cmpd="dbl" algn="ctr">
            <a:solidFill>
              <a:srgbClr val="5B9BD5"/>
            </a:solidFill>
            <a:prstDash val="solid"/>
            <a:miter lim="800000"/>
            <a:tailEnd type="triangle"/>
          </a:ln>
          <a:effectLst/>
        </p:spPr>
      </p:cxnSp>
      <p:cxnSp>
        <p:nvCxnSpPr>
          <p:cNvPr id="32" name="Straight Connector 31"/>
          <p:cNvCxnSpPr/>
          <p:nvPr/>
        </p:nvCxnSpPr>
        <p:spPr>
          <a:xfrm>
            <a:off x="5410484" y="4139293"/>
            <a:ext cx="4212320" cy="0"/>
          </a:xfrm>
          <a:prstGeom prst="line">
            <a:avLst/>
          </a:prstGeom>
          <a:noFill/>
          <a:ln w="15875" cap="flat" cmpd="sng" algn="ctr">
            <a:solidFill>
              <a:srgbClr val="5B9BD5"/>
            </a:solidFill>
            <a:prstDash val="dash"/>
            <a:miter lim="800000"/>
          </a:ln>
          <a:effectLst/>
        </p:spPr>
      </p:cxnSp>
      <p:sp>
        <p:nvSpPr>
          <p:cNvPr id="33" name="TextBox 32"/>
          <p:cNvSpPr txBox="1"/>
          <p:nvPr/>
        </p:nvSpPr>
        <p:spPr>
          <a:xfrm rot="16200000">
            <a:off x="5091796" y="1346264"/>
            <a:ext cx="1491883" cy="369332"/>
          </a:xfrm>
          <a:prstGeom prst="rect">
            <a:avLst/>
          </a:prstGeom>
          <a:solidFill>
            <a:schemeClr val="bg1"/>
          </a:solidFill>
        </p:spPr>
        <p:txBody>
          <a:bodyPr wrap="none" rtlCol="0">
            <a:spAutoFit/>
          </a:bodyPr>
          <a:lstStyle/>
          <a:p>
            <a:r>
              <a:rPr lang="en-GB" dirty="0" smtClean="0">
                <a:solidFill>
                  <a:prstClr val="black"/>
                </a:solidFill>
                <a:latin typeface="Calibri" panose="020F0502020204030204"/>
              </a:rPr>
              <a:t># publications</a:t>
            </a:r>
            <a:endParaRPr lang="en-GB" dirty="0">
              <a:solidFill>
                <a:prstClr val="black"/>
              </a:solidFill>
              <a:latin typeface="Calibri" panose="020F0502020204030204"/>
            </a:endParaRPr>
          </a:p>
        </p:txBody>
      </p:sp>
      <p:sp>
        <p:nvSpPr>
          <p:cNvPr id="34" name="TextBox 33"/>
          <p:cNvSpPr txBox="1"/>
          <p:nvPr/>
        </p:nvSpPr>
        <p:spPr>
          <a:xfrm rot="16200000">
            <a:off x="5077337" y="4868831"/>
            <a:ext cx="1520801" cy="369332"/>
          </a:xfrm>
          <a:prstGeom prst="rect">
            <a:avLst/>
          </a:prstGeom>
          <a:solidFill>
            <a:schemeClr val="bg1"/>
          </a:solidFill>
        </p:spPr>
        <p:txBody>
          <a:bodyPr wrap="none" rtlCol="0">
            <a:spAutoFit/>
          </a:bodyPr>
          <a:lstStyle/>
          <a:p>
            <a:r>
              <a:rPr lang="en-GB" dirty="0" smtClean="0">
                <a:solidFill>
                  <a:prstClr val="black"/>
                </a:solidFill>
                <a:latin typeface="Calibri" panose="020F0502020204030204"/>
              </a:rPr>
              <a:t># experiments</a:t>
            </a:r>
            <a:endParaRPr lang="en-GB" dirty="0">
              <a:solidFill>
                <a:prstClr val="black"/>
              </a:solidFill>
              <a:latin typeface="Calibri" panose="020F0502020204030204"/>
            </a:endParaRPr>
          </a:p>
        </p:txBody>
      </p:sp>
      <p:sp>
        <p:nvSpPr>
          <p:cNvPr id="35" name="Oval 34"/>
          <p:cNvSpPr/>
          <p:nvPr/>
        </p:nvSpPr>
        <p:spPr>
          <a:xfrm>
            <a:off x="8038628" y="5908404"/>
            <a:ext cx="1332000" cy="560498"/>
          </a:xfrm>
          <a:prstGeom prst="ellipse">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3 with insufficient reporting</a:t>
            </a:r>
          </a:p>
        </p:txBody>
      </p:sp>
      <p:cxnSp>
        <p:nvCxnSpPr>
          <p:cNvPr id="36" name="Straight Arrow Connector 35"/>
          <p:cNvCxnSpPr>
            <a:stCxn id="8" idx="2"/>
            <a:endCxn id="35" idx="0"/>
          </p:cNvCxnSpPr>
          <p:nvPr/>
        </p:nvCxnSpPr>
        <p:spPr>
          <a:xfrm>
            <a:off x="6965104" y="5587807"/>
            <a:ext cx="1739524" cy="320597"/>
          </a:xfrm>
          <a:prstGeom prst="straightConnector1">
            <a:avLst/>
          </a:prstGeom>
          <a:noFill/>
          <a:ln w="15875" cap="flat" cmpd="sng" algn="ctr">
            <a:solidFill>
              <a:srgbClr val="5B9BD5"/>
            </a:solidFill>
            <a:prstDash val="solid"/>
            <a:miter lim="800000"/>
            <a:tailEnd type="triangle"/>
          </a:ln>
          <a:effectLst/>
        </p:spPr>
      </p:cxnSp>
      <p:sp>
        <p:nvSpPr>
          <p:cNvPr id="37" name="Oval 36"/>
          <p:cNvSpPr/>
          <p:nvPr/>
        </p:nvSpPr>
        <p:spPr>
          <a:xfrm>
            <a:off x="5410484" y="5908404"/>
            <a:ext cx="1332000" cy="560498"/>
          </a:xfrm>
          <a:prstGeom prst="ellipse">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17 with mean &amp; SD per participant</a:t>
            </a:r>
          </a:p>
        </p:txBody>
      </p:sp>
    </p:spTree>
    <p:extLst>
      <p:ext uri="{BB962C8B-B14F-4D97-AF65-F5344CB8AC3E}">
        <p14:creationId xmlns:p14="http://schemas.microsoft.com/office/powerpoint/2010/main" val="2125407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dirty="0"/>
              <a:t>Few studies on perception of dither and quantization</a:t>
            </a:r>
          </a:p>
          <a:p>
            <a:pPr lvl="1"/>
            <a:r>
              <a:rPr lang="en-GB" dirty="0" err="1"/>
              <a:t>Kvist</a:t>
            </a:r>
            <a:r>
              <a:rPr lang="en-GB" dirty="0"/>
              <a:t> 2005 </a:t>
            </a:r>
            <a:r>
              <a:rPr lang="en-GB" dirty="0" smtClean="0"/>
              <a:t>showed preference </a:t>
            </a:r>
            <a:r>
              <a:rPr lang="en-GB" dirty="0"/>
              <a:t>for </a:t>
            </a:r>
            <a:r>
              <a:rPr lang="en-GB" dirty="0" smtClean="0"/>
              <a:t>dither only </a:t>
            </a:r>
            <a:r>
              <a:rPr lang="en-GB" dirty="0"/>
              <a:t>at low bit rates!</a:t>
            </a:r>
          </a:p>
          <a:p>
            <a:pPr lvl="1"/>
            <a:r>
              <a:rPr lang="en-GB" dirty="0" err="1"/>
              <a:t>Mortberg</a:t>
            </a:r>
            <a:r>
              <a:rPr lang="en-GB" dirty="0"/>
              <a:t> 2007 found discrimination of quantization very challenging, and discrimination of dither even harder</a:t>
            </a:r>
          </a:p>
          <a:p>
            <a:r>
              <a:rPr lang="en-GB" dirty="0" smtClean="0"/>
              <a:t>Analysis ongoing, but;</a:t>
            </a:r>
          </a:p>
          <a:p>
            <a:r>
              <a:rPr lang="en-GB" dirty="0" err="1" smtClean="0"/>
              <a:t>Kanetada</a:t>
            </a:r>
            <a:r>
              <a:rPr lang="en-GB" dirty="0" smtClean="0"/>
              <a:t> 2013.2 – Strong 16/24 bit discrimination</a:t>
            </a:r>
          </a:p>
          <a:p>
            <a:pPr lvl="1"/>
            <a:r>
              <a:rPr lang="en-GB" dirty="0" smtClean="0"/>
              <a:t>Was it dithered?</a:t>
            </a:r>
          </a:p>
          <a:p>
            <a:r>
              <a:rPr lang="en-GB" dirty="0" err="1" smtClean="0"/>
              <a:t>Theiss</a:t>
            </a:r>
            <a:r>
              <a:rPr lang="en-GB" dirty="0" smtClean="0"/>
              <a:t> 1997 – Stronger result with 24 bit quantization</a:t>
            </a:r>
          </a:p>
          <a:p>
            <a:pPr lvl="1"/>
            <a:r>
              <a:rPr lang="en-GB" dirty="0" smtClean="0"/>
              <a:t>Only 3 participants</a:t>
            </a:r>
          </a:p>
          <a:p>
            <a:r>
              <a:rPr lang="en-GB" dirty="0" smtClean="0"/>
              <a:t>Jackson 2014 – mixed. Slightly better results with 24 bit quantization?</a:t>
            </a:r>
          </a:p>
          <a:p>
            <a:r>
              <a:rPr lang="en-GB" dirty="0" smtClean="0"/>
              <a:t>…</a:t>
            </a:r>
          </a:p>
          <a:p>
            <a:pPr marL="365760" lvl="1" indent="0">
              <a:buNone/>
            </a:pPr>
            <a:endParaRPr lang="en-GB" dirty="0" smtClean="0">
              <a:sym typeface="Wingdings" panose="05000000000000000000" pitchFamily="2" charset="2"/>
            </a:endParaRPr>
          </a:p>
        </p:txBody>
      </p:sp>
      <p:sp>
        <p:nvSpPr>
          <p:cNvPr id="3" name="Title 2"/>
          <p:cNvSpPr>
            <a:spLocks noGrp="1"/>
          </p:cNvSpPr>
          <p:nvPr>
            <p:ph type="title"/>
          </p:nvPr>
        </p:nvSpPr>
        <p:spPr/>
        <p:txBody>
          <a:bodyPr/>
          <a:lstStyle/>
          <a:p>
            <a:r>
              <a:rPr lang="en-GB" dirty="0" smtClean="0"/>
              <a:t>Meta-analysis – Effect of quantization</a:t>
            </a:r>
            <a:endParaRPr lang="en-GB" dirty="0"/>
          </a:p>
        </p:txBody>
      </p:sp>
    </p:spTree>
    <p:extLst>
      <p:ext uri="{BB962C8B-B14F-4D97-AF65-F5344CB8AC3E}">
        <p14:creationId xmlns:p14="http://schemas.microsoft.com/office/powerpoint/2010/main" val="2300216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828" y="1196752"/>
            <a:ext cx="9793088" cy="5112568"/>
          </a:xfrm>
        </p:spPr>
        <p:txBody>
          <a:bodyPr>
            <a:normAutofit fontScale="92500" lnSpcReduction="10000"/>
          </a:bodyPr>
          <a:lstStyle/>
          <a:p>
            <a:pPr marL="45720" lvl="1" indent="0">
              <a:spcBef>
                <a:spcPts val="1800"/>
              </a:spcBef>
              <a:buSzPct val="96000"/>
              <a:buNone/>
            </a:pPr>
            <a:r>
              <a:rPr lang="en-US" sz="2400" dirty="0"/>
              <a:t>High resolution audio - recording, storing and rendering audio </a:t>
            </a:r>
            <a:r>
              <a:rPr lang="en-US" sz="2400" dirty="0" smtClean="0"/>
              <a:t>beyond standard CD quality, </a:t>
            </a:r>
            <a:r>
              <a:rPr lang="en-US" sz="2400" dirty="0"/>
              <a:t>44.1kHz / 16 bits</a:t>
            </a:r>
          </a:p>
          <a:p>
            <a:r>
              <a:rPr lang="en-US" dirty="0" smtClean="0"/>
              <a:t>To what extent can we perceive high resolution audio?</a:t>
            </a:r>
          </a:p>
          <a:p>
            <a:pPr lvl="1"/>
            <a:r>
              <a:rPr lang="en-US" dirty="0" smtClean="0"/>
              <a:t>How do we test this?</a:t>
            </a:r>
          </a:p>
          <a:p>
            <a:pPr lvl="1"/>
            <a:r>
              <a:rPr lang="en-US" dirty="0" smtClean="0"/>
              <a:t>What do we already know?</a:t>
            </a:r>
          </a:p>
          <a:p>
            <a:pPr lvl="1"/>
            <a:r>
              <a:rPr lang="en-US" dirty="0" smtClean="0"/>
              <a:t>Why have some tests found a ‘Yes’, some a ‘No’</a:t>
            </a:r>
          </a:p>
          <a:p>
            <a:pPr marL="45720" indent="0">
              <a:buNone/>
            </a:pPr>
            <a:r>
              <a:rPr lang="en-GB" dirty="0" smtClean="0"/>
              <a:t>Meta-analysis - statistical </a:t>
            </a:r>
            <a:r>
              <a:rPr lang="en-GB" dirty="0"/>
              <a:t>analysis of a large collection of analysis results from individual </a:t>
            </a:r>
            <a:r>
              <a:rPr lang="en-GB" dirty="0" smtClean="0"/>
              <a:t>studies</a:t>
            </a:r>
          </a:p>
          <a:p>
            <a:r>
              <a:rPr lang="en-GB" dirty="0" smtClean="0"/>
              <a:t>Widely used in evidence-based medical and social science research</a:t>
            </a:r>
          </a:p>
          <a:p>
            <a:r>
              <a:rPr lang="en-US" dirty="0" smtClean="0"/>
              <a:t>More </a:t>
            </a:r>
            <a:r>
              <a:rPr lang="en-US" dirty="0"/>
              <a:t>than literature review</a:t>
            </a:r>
          </a:p>
          <a:p>
            <a:r>
              <a:rPr lang="en-US" dirty="0" smtClean="0"/>
              <a:t>More </a:t>
            </a:r>
            <a:r>
              <a:rPr lang="en-US" dirty="0"/>
              <a:t>than secondary </a:t>
            </a:r>
            <a:r>
              <a:rPr lang="en-US" dirty="0" smtClean="0"/>
              <a:t>analysis</a:t>
            </a:r>
          </a:p>
        </p:txBody>
      </p:sp>
      <p:sp>
        <p:nvSpPr>
          <p:cNvPr id="2" name="Title 1"/>
          <p:cNvSpPr>
            <a:spLocks noGrp="1"/>
          </p:cNvSpPr>
          <p:nvPr>
            <p:ph type="title"/>
          </p:nvPr>
        </p:nvSpPr>
        <p:spPr>
          <a:xfrm>
            <a:off x="837828" y="260648"/>
            <a:ext cx="9793088" cy="792088"/>
          </a:xfrm>
        </p:spPr>
        <p:txBody>
          <a:bodyPr/>
          <a:lstStyle/>
          <a:p>
            <a:r>
              <a:rPr lang="en-US" dirty="0" smtClean="0"/>
              <a:t>The problem</a:t>
            </a:r>
            <a:endParaRPr lang="en-US" dirty="0"/>
          </a:p>
        </p:txBody>
      </p:sp>
    </p:spTree>
    <p:extLst>
      <p:ext uri="{BB962C8B-B14F-4D97-AF65-F5344CB8AC3E}">
        <p14:creationId xmlns:p14="http://schemas.microsoft.com/office/powerpoint/2010/main" val="1637310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828" y="1327448"/>
            <a:ext cx="4070381" cy="5197896"/>
          </a:xfrm>
        </p:spPr>
        <p:txBody>
          <a:bodyPr/>
          <a:lstStyle/>
          <a:p>
            <a:r>
              <a:rPr lang="en-US" dirty="0" smtClean="0"/>
              <a:t>Identified well-known papers</a:t>
            </a:r>
          </a:p>
          <a:p>
            <a:r>
              <a:rPr lang="en-US" dirty="0" smtClean="0"/>
              <a:t>Iterative search of all citations within and all citations of those papers</a:t>
            </a:r>
          </a:p>
          <a:p>
            <a:r>
              <a:rPr lang="en-US" dirty="0" smtClean="0"/>
              <a:t>Searches of other papers by all authors</a:t>
            </a:r>
          </a:p>
          <a:p>
            <a:r>
              <a:rPr lang="en-US" dirty="0"/>
              <a:t>Keyword searches </a:t>
            </a:r>
            <a:r>
              <a:rPr lang="en-US" dirty="0" smtClean="0"/>
              <a:t>in journal databases</a:t>
            </a:r>
            <a:endParaRPr lang="en-US" dirty="0"/>
          </a:p>
        </p:txBody>
      </p:sp>
      <p:sp>
        <p:nvSpPr>
          <p:cNvPr id="2" name="Title 1"/>
          <p:cNvSpPr>
            <a:spLocks noGrp="1"/>
          </p:cNvSpPr>
          <p:nvPr>
            <p:ph type="title"/>
          </p:nvPr>
        </p:nvSpPr>
        <p:spPr>
          <a:xfrm>
            <a:off x="837828" y="23744"/>
            <a:ext cx="4430574" cy="1370262"/>
          </a:xfrm>
        </p:spPr>
        <p:txBody>
          <a:bodyPr>
            <a:normAutofit fontScale="90000"/>
          </a:bodyPr>
          <a:lstStyle/>
          <a:p>
            <a:pPr>
              <a:lnSpc>
                <a:spcPct val="100000"/>
              </a:lnSpc>
            </a:pPr>
            <a:r>
              <a:rPr lang="en-US" b="0" dirty="0" smtClean="0"/>
              <a:t>How the experiments were found</a:t>
            </a:r>
            <a:endParaRPr lang="en-US" b="0" dirty="0"/>
          </a:p>
        </p:txBody>
      </p:sp>
      <p:sp>
        <p:nvSpPr>
          <p:cNvPr id="100" name="Rounded Rectangle 99"/>
          <p:cNvSpPr/>
          <p:nvPr/>
        </p:nvSpPr>
        <p:spPr>
          <a:xfrm>
            <a:off x="6260768" y="385086"/>
            <a:ext cx="1408671" cy="422945"/>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80 about high res audio perception</a:t>
            </a:r>
          </a:p>
        </p:txBody>
      </p:sp>
      <p:sp>
        <p:nvSpPr>
          <p:cNvPr id="101" name="Rounded Rectangle 100"/>
          <p:cNvSpPr/>
          <p:nvPr/>
        </p:nvSpPr>
        <p:spPr>
          <a:xfrm>
            <a:off x="6260768" y="1109030"/>
            <a:ext cx="1408671" cy="462199"/>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62 about evaluation experiments</a:t>
            </a:r>
          </a:p>
        </p:txBody>
      </p:sp>
      <p:sp>
        <p:nvSpPr>
          <p:cNvPr id="102" name="Rounded Rectangle 101"/>
          <p:cNvSpPr/>
          <p:nvPr/>
        </p:nvSpPr>
        <p:spPr>
          <a:xfrm>
            <a:off x="6260768" y="1860390"/>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51 about hi-res evaluation experiments</a:t>
            </a:r>
          </a:p>
        </p:txBody>
      </p:sp>
      <p:sp>
        <p:nvSpPr>
          <p:cNvPr id="103" name="Rounded Rectangle 102"/>
          <p:cNvSpPr/>
          <p:nvPr/>
        </p:nvSpPr>
        <p:spPr>
          <a:xfrm>
            <a:off x="6260768" y="2710182"/>
            <a:ext cx="1408671" cy="417983"/>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40 about hi-res discrimination</a:t>
            </a:r>
          </a:p>
        </p:txBody>
      </p:sp>
      <p:sp>
        <p:nvSpPr>
          <p:cNvPr id="104" name="Rounded Rectangle 103"/>
          <p:cNvSpPr/>
          <p:nvPr/>
        </p:nvSpPr>
        <p:spPr>
          <a:xfrm>
            <a:off x="6260768" y="5155759"/>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21 direct discrimination</a:t>
            </a:r>
          </a:p>
        </p:txBody>
      </p:sp>
      <p:sp>
        <p:nvSpPr>
          <p:cNvPr id="105" name="Rounded Rectangle 104"/>
          <p:cNvSpPr/>
          <p:nvPr/>
        </p:nvSpPr>
        <p:spPr>
          <a:xfrm>
            <a:off x="6260768" y="3453108"/>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33 about hi-res perceptual discrimination</a:t>
            </a:r>
          </a:p>
        </p:txBody>
      </p:sp>
      <p:sp>
        <p:nvSpPr>
          <p:cNvPr id="106" name="Rounded Rectangle 105"/>
          <p:cNvSpPr/>
          <p:nvPr/>
        </p:nvSpPr>
        <p:spPr>
          <a:xfrm>
            <a:off x="6260768" y="4300861"/>
            <a:ext cx="1408671" cy="485604"/>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30 unique discrimination experiments</a:t>
            </a:r>
          </a:p>
        </p:txBody>
      </p:sp>
      <p:sp>
        <p:nvSpPr>
          <p:cNvPr id="107" name="Rounded Rectangle 106"/>
          <p:cNvSpPr/>
          <p:nvPr/>
        </p:nvSpPr>
        <p:spPr>
          <a:xfrm>
            <a:off x="8182644" y="690851"/>
            <a:ext cx="1408671" cy="477220"/>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18 reviews or discussions</a:t>
            </a:r>
          </a:p>
        </p:txBody>
      </p:sp>
      <p:sp>
        <p:nvSpPr>
          <p:cNvPr id="108" name="Rounded Rectangle 107"/>
          <p:cNvSpPr/>
          <p:nvPr/>
        </p:nvSpPr>
        <p:spPr>
          <a:xfrm>
            <a:off x="8182644" y="1472776"/>
            <a:ext cx="1408671" cy="444056"/>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11 involving non-hi-res experiments</a:t>
            </a:r>
          </a:p>
        </p:txBody>
      </p:sp>
      <p:sp>
        <p:nvSpPr>
          <p:cNvPr id="109" name="Rounded Rectangle 108"/>
          <p:cNvSpPr/>
          <p:nvPr/>
        </p:nvSpPr>
        <p:spPr>
          <a:xfrm>
            <a:off x="8182644" y="2286305"/>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11 focused solely on perceptual resolution thresholds</a:t>
            </a:r>
          </a:p>
        </p:txBody>
      </p:sp>
      <p:sp>
        <p:nvSpPr>
          <p:cNvPr id="110" name="Rounded Rectangle 109"/>
          <p:cNvSpPr/>
          <p:nvPr/>
        </p:nvSpPr>
        <p:spPr>
          <a:xfrm>
            <a:off x="8182644" y="2979726"/>
            <a:ext cx="1408671" cy="560498"/>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u="none" strike="noStrike" kern="0" cap="none" spc="0" normalizeH="0" baseline="0" noProof="0" dirty="0" smtClean="0">
                <a:ln>
                  <a:noFill/>
                </a:ln>
                <a:solidFill>
                  <a:prstClr val="black"/>
                </a:solidFill>
                <a:effectLst/>
                <a:uLnTx/>
                <a:uFillTx/>
                <a:latin typeface="Calibri" panose="020F0502020204030204"/>
                <a:ea typeface="+mn-ea"/>
                <a:cs typeface="+mn-cs"/>
              </a:rPr>
              <a:t>7 focused solely on unusual delivery, response or stimuli</a:t>
            </a:r>
          </a:p>
        </p:txBody>
      </p:sp>
      <p:sp>
        <p:nvSpPr>
          <p:cNvPr id="111" name="Rounded Rectangle 110"/>
          <p:cNvSpPr/>
          <p:nvPr/>
        </p:nvSpPr>
        <p:spPr>
          <a:xfrm>
            <a:off x="8182644" y="4509120"/>
            <a:ext cx="1408671" cy="621381"/>
          </a:xfrm>
          <a:prstGeom prst="roundRect">
            <a:avLst/>
          </a:prstGeom>
          <a:solidFill>
            <a:schemeClr val="bg1"/>
          </a:solidFill>
          <a:ln w="254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8 describing indirect discrimination,</a:t>
            </a:r>
          </a:p>
          <a:p>
            <a:pPr marL="0" marR="0" lvl="0" indent="0" algn="ctr" defTabSz="914400" eaLnBrk="1" fontAlgn="auto" latinLnBrk="0" hangingPunct="1">
              <a:lnSpc>
                <a:spcPct val="100000"/>
              </a:lnSpc>
              <a:spcBef>
                <a:spcPts val="0"/>
              </a:spcBef>
              <a:spcAft>
                <a:spcPts val="0"/>
              </a:spcAft>
              <a:buClrTx/>
              <a:buSzTx/>
              <a:buFontTx/>
              <a:buNone/>
              <a:tabLst/>
              <a:defRPr/>
            </a:pPr>
            <a:r>
              <a:rPr lang="en-GB" sz="1050" kern="0" dirty="0" smtClean="0">
                <a:solidFill>
                  <a:prstClr val="black"/>
                </a:solidFill>
                <a:latin typeface="Calibri" panose="020F0502020204030204"/>
              </a:rPr>
              <a:t>2 comparing only hi-res formats</a:t>
            </a:r>
            <a:endPar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12" name="Oval 111"/>
          <p:cNvSpPr/>
          <p:nvPr/>
        </p:nvSpPr>
        <p:spPr>
          <a:xfrm>
            <a:off x="6582152" y="6093296"/>
            <a:ext cx="1332000" cy="560498"/>
          </a:xfrm>
          <a:prstGeom prst="ellipse">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1 with only overall mean</a:t>
            </a:r>
          </a:p>
        </p:txBody>
      </p:sp>
      <p:sp>
        <p:nvSpPr>
          <p:cNvPr id="114" name="Rounded Rectangle 113"/>
          <p:cNvSpPr/>
          <p:nvPr/>
        </p:nvSpPr>
        <p:spPr>
          <a:xfrm>
            <a:off x="8196907" y="5229200"/>
            <a:ext cx="1408671" cy="519048"/>
          </a:xfrm>
          <a:prstGeom prst="roundRect">
            <a:avLst/>
          </a:prstGeom>
          <a:solidFill>
            <a:schemeClr val="bg1"/>
          </a:solidFill>
          <a:ln w="25400" cap="flat" cmpd="dbl"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Contact authors, get unpublished data,  transform data</a:t>
            </a:r>
          </a:p>
        </p:txBody>
      </p:sp>
      <p:cxnSp>
        <p:nvCxnSpPr>
          <p:cNvPr id="115" name="Straight Arrow Connector 114"/>
          <p:cNvCxnSpPr>
            <a:stCxn id="100" idx="2"/>
            <a:endCxn id="101" idx="0"/>
          </p:cNvCxnSpPr>
          <p:nvPr/>
        </p:nvCxnSpPr>
        <p:spPr>
          <a:xfrm>
            <a:off x="6965104" y="808031"/>
            <a:ext cx="0" cy="300999"/>
          </a:xfrm>
          <a:prstGeom prst="straightConnector1">
            <a:avLst/>
          </a:prstGeom>
          <a:noFill/>
          <a:ln w="15875" cap="flat" cmpd="sng" algn="ctr">
            <a:solidFill>
              <a:srgbClr val="5B9BD5"/>
            </a:solidFill>
            <a:prstDash val="solid"/>
            <a:miter lim="800000"/>
            <a:tailEnd type="triangle"/>
          </a:ln>
          <a:effectLst/>
        </p:spPr>
      </p:cxnSp>
      <p:cxnSp>
        <p:nvCxnSpPr>
          <p:cNvPr id="116" name="Straight Arrow Connector 115"/>
          <p:cNvCxnSpPr/>
          <p:nvPr/>
        </p:nvCxnSpPr>
        <p:spPr>
          <a:xfrm>
            <a:off x="6965104" y="1556792"/>
            <a:ext cx="0" cy="289161"/>
          </a:xfrm>
          <a:prstGeom prst="straightConnector1">
            <a:avLst/>
          </a:prstGeom>
          <a:noFill/>
          <a:ln w="15875" cap="flat" cmpd="sng" algn="ctr">
            <a:solidFill>
              <a:srgbClr val="5B9BD5"/>
            </a:solidFill>
            <a:prstDash val="solid"/>
            <a:miter lim="800000"/>
            <a:tailEnd type="triangle"/>
          </a:ln>
          <a:effectLst/>
        </p:spPr>
      </p:cxnSp>
      <p:cxnSp>
        <p:nvCxnSpPr>
          <p:cNvPr id="117" name="Straight Arrow Connector 116"/>
          <p:cNvCxnSpPr>
            <a:stCxn id="102" idx="2"/>
            <a:endCxn id="103" idx="0"/>
          </p:cNvCxnSpPr>
          <p:nvPr/>
        </p:nvCxnSpPr>
        <p:spPr>
          <a:xfrm>
            <a:off x="6965104" y="2420888"/>
            <a:ext cx="0" cy="289294"/>
          </a:xfrm>
          <a:prstGeom prst="straightConnector1">
            <a:avLst/>
          </a:prstGeom>
          <a:noFill/>
          <a:ln w="15875" cap="flat" cmpd="sng" algn="ctr">
            <a:solidFill>
              <a:srgbClr val="5B9BD5"/>
            </a:solidFill>
            <a:prstDash val="solid"/>
            <a:miter lim="800000"/>
            <a:tailEnd type="triangle"/>
          </a:ln>
          <a:effectLst/>
        </p:spPr>
      </p:cxnSp>
      <p:cxnSp>
        <p:nvCxnSpPr>
          <p:cNvPr id="118" name="Straight Arrow Connector 117"/>
          <p:cNvCxnSpPr>
            <a:stCxn id="103" idx="2"/>
            <a:endCxn id="105" idx="0"/>
          </p:cNvCxnSpPr>
          <p:nvPr/>
        </p:nvCxnSpPr>
        <p:spPr>
          <a:xfrm>
            <a:off x="6965104" y="3128165"/>
            <a:ext cx="0" cy="324943"/>
          </a:xfrm>
          <a:prstGeom prst="straightConnector1">
            <a:avLst/>
          </a:prstGeom>
          <a:noFill/>
          <a:ln w="15875" cap="flat" cmpd="sng" algn="ctr">
            <a:solidFill>
              <a:srgbClr val="5B9BD5"/>
            </a:solidFill>
            <a:prstDash val="solid"/>
            <a:miter lim="800000"/>
            <a:tailEnd type="triangle"/>
          </a:ln>
          <a:effectLst/>
        </p:spPr>
      </p:cxnSp>
      <p:cxnSp>
        <p:nvCxnSpPr>
          <p:cNvPr id="119" name="Straight Arrow Connector 118"/>
          <p:cNvCxnSpPr>
            <a:stCxn id="105" idx="2"/>
            <a:endCxn id="106" idx="0"/>
          </p:cNvCxnSpPr>
          <p:nvPr/>
        </p:nvCxnSpPr>
        <p:spPr>
          <a:xfrm>
            <a:off x="6965104" y="4013606"/>
            <a:ext cx="0" cy="287255"/>
          </a:xfrm>
          <a:prstGeom prst="straightConnector1">
            <a:avLst/>
          </a:prstGeom>
          <a:noFill/>
          <a:ln w="15875" cap="flat" cmpd="sng" algn="ctr">
            <a:solidFill>
              <a:srgbClr val="5B9BD5"/>
            </a:solidFill>
            <a:prstDash val="solid"/>
            <a:miter lim="800000"/>
            <a:tailEnd type="triangle"/>
          </a:ln>
          <a:effectLst/>
        </p:spPr>
      </p:cxnSp>
      <p:cxnSp>
        <p:nvCxnSpPr>
          <p:cNvPr id="120" name="Straight Arrow Connector 119"/>
          <p:cNvCxnSpPr>
            <a:stCxn id="106" idx="2"/>
            <a:endCxn id="104" idx="0"/>
          </p:cNvCxnSpPr>
          <p:nvPr/>
        </p:nvCxnSpPr>
        <p:spPr>
          <a:xfrm>
            <a:off x="6965104" y="4786465"/>
            <a:ext cx="0" cy="369294"/>
          </a:xfrm>
          <a:prstGeom prst="straightConnector1">
            <a:avLst/>
          </a:prstGeom>
          <a:noFill/>
          <a:ln w="15875" cap="flat" cmpd="sng" algn="ctr">
            <a:solidFill>
              <a:srgbClr val="5B9BD5"/>
            </a:solidFill>
            <a:prstDash val="solid"/>
            <a:miter lim="800000"/>
            <a:tailEnd type="triangle"/>
          </a:ln>
          <a:effectLst/>
        </p:spPr>
      </p:cxnSp>
      <p:cxnSp>
        <p:nvCxnSpPr>
          <p:cNvPr id="121" name="Straight Arrow Connector 120"/>
          <p:cNvCxnSpPr/>
          <p:nvPr/>
        </p:nvCxnSpPr>
        <p:spPr>
          <a:xfrm>
            <a:off x="6965103" y="933704"/>
            <a:ext cx="1227504" cy="5087"/>
          </a:xfrm>
          <a:prstGeom prst="straightConnector1">
            <a:avLst/>
          </a:prstGeom>
          <a:noFill/>
          <a:ln w="15875" cap="flat" cmpd="sng" algn="ctr">
            <a:solidFill>
              <a:srgbClr val="5B9BD5"/>
            </a:solidFill>
            <a:prstDash val="solid"/>
            <a:miter lim="800000"/>
            <a:tailEnd type="triangle"/>
          </a:ln>
          <a:effectLst/>
        </p:spPr>
      </p:cxnSp>
      <p:cxnSp>
        <p:nvCxnSpPr>
          <p:cNvPr id="122" name="Straight Arrow Connector 121"/>
          <p:cNvCxnSpPr>
            <a:endCxn id="108" idx="1"/>
          </p:cNvCxnSpPr>
          <p:nvPr/>
        </p:nvCxnSpPr>
        <p:spPr>
          <a:xfrm flipV="1">
            <a:off x="6965103" y="1694804"/>
            <a:ext cx="1217541" cy="6368"/>
          </a:xfrm>
          <a:prstGeom prst="straightConnector1">
            <a:avLst/>
          </a:prstGeom>
          <a:noFill/>
          <a:ln w="15875" cap="flat" cmpd="sng" algn="ctr">
            <a:solidFill>
              <a:srgbClr val="5B9BD5"/>
            </a:solidFill>
            <a:prstDash val="solid"/>
            <a:miter lim="800000"/>
            <a:tailEnd type="triangle"/>
          </a:ln>
          <a:effectLst/>
        </p:spPr>
      </p:cxnSp>
      <p:cxnSp>
        <p:nvCxnSpPr>
          <p:cNvPr id="123" name="Straight Arrow Connector 122"/>
          <p:cNvCxnSpPr>
            <a:endCxn id="109" idx="1"/>
          </p:cNvCxnSpPr>
          <p:nvPr/>
        </p:nvCxnSpPr>
        <p:spPr>
          <a:xfrm flipV="1">
            <a:off x="6965103" y="2566554"/>
            <a:ext cx="1217541" cy="1112"/>
          </a:xfrm>
          <a:prstGeom prst="straightConnector1">
            <a:avLst/>
          </a:prstGeom>
          <a:noFill/>
          <a:ln w="15875" cap="flat" cmpd="sng" algn="ctr">
            <a:solidFill>
              <a:srgbClr val="5B9BD5"/>
            </a:solidFill>
            <a:prstDash val="solid"/>
            <a:miter lim="800000"/>
            <a:tailEnd type="triangle"/>
          </a:ln>
          <a:effectLst/>
        </p:spPr>
      </p:cxnSp>
      <p:cxnSp>
        <p:nvCxnSpPr>
          <p:cNvPr id="124" name="Straight Arrow Connector 123"/>
          <p:cNvCxnSpPr>
            <a:endCxn id="110" idx="1"/>
          </p:cNvCxnSpPr>
          <p:nvPr/>
        </p:nvCxnSpPr>
        <p:spPr>
          <a:xfrm>
            <a:off x="6965103" y="3259975"/>
            <a:ext cx="1217541" cy="0"/>
          </a:xfrm>
          <a:prstGeom prst="straightConnector1">
            <a:avLst/>
          </a:prstGeom>
          <a:noFill/>
          <a:ln w="15875" cap="flat" cmpd="sng" algn="ctr">
            <a:solidFill>
              <a:srgbClr val="5B9BD5"/>
            </a:solidFill>
            <a:prstDash val="solid"/>
            <a:miter lim="800000"/>
            <a:tailEnd type="triangle"/>
          </a:ln>
          <a:effectLst/>
        </p:spPr>
      </p:cxnSp>
      <p:cxnSp>
        <p:nvCxnSpPr>
          <p:cNvPr id="125" name="Straight Arrow Connector 124"/>
          <p:cNvCxnSpPr/>
          <p:nvPr/>
        </p:nvCxnSpPr>
        <p:spPr>
          <a:xfrm>
            <a:off x="6956316" y="4937908"/>
            <a:ext cx="1217541" cy="1013"/>
          </a:xfrm>
          <a:prstGeom prst="straightConnector1">
            <a:avLst/>
          </a:prstGeom>
          <a:noFill/>
          <a:ln w="15875" cap="flat" cmpd="sng" algn="ctr">
            <a:solidFill>
              <a:srgbClr val="5B9BD5"/>
            </a:solidFill>
            <a:prstDash val="solid"/>
            <a:miter lim="800000"/>
            <a:tailEnd type="triangle"/>
          </a:ln>
          <a:effectLst/>
        </p:spPr>
      </p:cxnSp>
      <p:cxnSp>
        <p:nvCxnSpPr>
          <p:cNvPr id="126" name="Straight Arrow Connector 125"/>
          <p:cNvCxnSpPr>
            <a:stCxn id="104" idx="2"/>
            <a:endCxn id="113" idx="0"/>
          </p:cNvCxnSpPr>
          <p:nvPr/>
        </p:nvCxnSpPr>
        <p:spPr>
          <a:xfrm flipH="1">
            <a:off x="6013825" y="5716257"/>
            <a:ext cx="951279" cy="377039"/>
          </a:xfrm>
          <a:prstGeom prst="straightConnector1">
            <a:avLst/>
          </a:prstGeom>
          <a:noFill/>
          <a:ln w="15875" cap="flat" cmpd="sng" algn="ctr">
            <a:solidFill>
              <a:srgbClr val="5B9BD5"/>
            </a:solidFill>
            <a:prstDash val="solid"/>
            <a:miter lim="800000"/>
            <a:tailEnd type="triangle"/>
          </a:ln>
          <a:effectLst/>
        </p:spPr>
      </p:cxnSp>
      <p:cxnSp>
        <p:nvCxnSpPr>
          <p:cNvPr id="127" name="Straight Arrow Connector 126"/>
          <p:cNvCxnSpPr>
            <a:stCxn id="104" idx="2"/>
            <a:endCxn id="112" idx="0"/>
          </p:cNvCxnSpPr>
          <p:nvPr/>
        </p:nvCxnSpPr>
        <p:spPr>
          <a:xfrm>
            <a:off x="6965104" y="5716257"/>
            <a:ext cx="283048" cy="377039"/>
          </a:xfrm>
          <a:prstGeom prst="straightConnector1">
            <a:avLst/>
          </a:prstGeom>
          <a:noFill/>
          <a:ln w="15875" cap="flat" cmpd="sng" algn="ctr">
            <a:solidFill>
              <a:srgbClr val="5B9BD5"/>
            </a:solidFill>
            <a:prstDash val="solid"/>
            <a:miter lim="800000"/>
            <a:tailEnd type="triangle"/>
          </a:ln>
          <a:effectLst/>
        </p:spPr>
      </p:cxnSp>
      <p:cxnSp>
        <p:nvCxnSpPr>
          <p:cNvPr id="128" name="Straight Arrow Connector 127"/>
          <p:cNvCxnSpPr>
            <a:stCxn id="104" idx="3"/>
            <a:endCxn id="114" idx="1"/>
          </p:cNvCxnSpPr>
          <p:nvPr/>
        </p:nvCxnSpPr>
        <p:spPr>
          <a:xfrm>
            <a:off x="7669439" y="5436008"/>
            <a:ext cx="527468" cy="0"/>
          </a:xfrm>
          <a:prstGeom prst="straightConnector1">
            <a:avLst/>
          </a:prstGeom>
          <a:noFill/>
          <a:ln w="15875" cap="flat" cmpd="dbl" algn="ctr">
            <a:solidFill>
              <a:srgbClr val="5B9BD5"/>
            </a:solidFill>
            <a:prstDash val="solid"/>
            <a:miter lim="800000"/>
            <a:tailEnd type="triangle"/>
          </a:ln>
          <a:effectLst/>
        </p:spPr>
      </p:cxnSp>
      <p:cxnSp>
        <p:nvCxnSpPr>
          <p:cNvPr id="129" name="Straight Connector 128"/>
          <p:cNvCxnSpPr/>
          <p:nvPr/>
        </p:nvCxnSpPr>
        <p:spPr>
          <a:xfrm>
            <a:off x="5268402" y="4139293"/>
            <a:ext cx="4354402" cy="0"/>
          </a:xfrm>
          <a:prstGeom prst="line">
            <a:avLst/>
          </a:prstGeom>
          <a:noFill/>
          <a:ln w="15875" cap="flat" cmpd="sng" algn="ctr">
            <a:solidFill>
              <a:srgbClr val="5B9BD5"/>
            </a:solidFill>
            <a:prstDash val="dash"/>
            <a:miter lim="800000"/>
          </a:ln>
          <a:effectLst/>
        </p:spPr>
      </p:cxnSp>
      <p:sp>
        <p:nvSpPr>
          <p:cNvPr id="130" name="TextBox 129"/>
          <p:cNvSpPr txBox="1"/>
          <p:nvPr/>
        </p:nvSpPr>
        <p:spPr>
          <a:xfrm rot="16200000">
            <a:off x="5006528" y="1082974"/>
            <a:ext cx="1491883" cy="369332"/>
          </a:xfrm>
          <a:prstGeom prst="rect">
            <a:avLst/>
          </a:prstGeom>
          <a:solidFill>
            <a:schemeClr val="bg1"/>
          </a:solidFill>
        </p:spPr>
        <p:txBody>
          <a:bodyPr wrap="none" rtlCol="0">
            <a:spAutoFit/>
          </a:bodyPr>
          <a:lstStyle/>
          <a:p>
            <a:r>
              <a:rPr lang="en-GB" dirty="0" smtClean="0">
                <a:solidFill>
                  <a:prstClr val="black"/>
                </a:solidFill>
                <a:latin typeface="Calibri" panose="020F0502020204030204"/>
              </a:rPr>
              <a:t># publications</a:t>
            </a:r>
            <a:endParaRPr lang="en-GB" dirty="0">
              <a:solidFill>
                <a:prstClr val="black"/>
              </a:solidFill>
              <a:latin typeface="Calibri" panose="020F0502020204030204"/>
            </a:endParaRPr>
          </a:p>
        </p:txBody>
      </p:sp>
      <p:sp>
        <p:nvSpPr>
          <p:cNvPr id="131" name="TextBox 130"/>
          <p:cNvSpPr txBox="1"/>
          <p:nvPr/>
        </p:nvSpPr>
        <p:spPr>
          <a:xfrm rot="16200000">
            <a:off x="4992069" y="5006857"/>
            <a:ext cx="1520801" cy="369332"/>
          </a:xfrm>
          <a:prstGeom prst="rect">
            <a:avLst/>
          </a:prstGeom>
          <a:solidFill>
            <a:schemeClr val="bg1"/>
          </a:solidFill>
        </p:spPr>
        <p:txBody>
          <a:bodyPr wrap="none" rtlCol="0">
            <a:spAutoFit/>
          </a:bodyPr>
          <a:lstStyle/>
          <a:p>
            <a:r>
              <a:rPr lang="en-GB" dirty="0" smtClean="0">
                <a:solidFill>
                  <a:prstClr val="black"/>
                </a:solidFill>
                <a:latin typeface="Calibri" panose="020F0502020204030204"/>
              </a:rPr>
              <a:t># experiments</a:t>
            </a:r>
            <a:endParaRPr lang="en-GB" dirty="0">
              <a:solidFill>
                <a:prstClr val="black"/>
              </a:solidFill>
              <a:latin typeface="Calibri" panose="020F0502020204030204"/>
            </a:endParaRPr>
          </a:p>
        </p:txBody>
      </p:sp>
      <p:sp>
        <p:nvSpPr>
          <p:cNvPr id="36" name="Oval 35"/>
          <p:cNvSpPr/>
          <p:nvPr/>
        </p:nvSpPr>
        <p:spPr>
          <a:xfrm>
            <a:off x="8110636" y="6036854"/>
            <a:ext cx="1332000" cy="560498"/>
          </a:xfrm>
          <a:prstGeom prst="ellipse">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3 with insufficient reporting</a:t>
            </a:r>
          </a:p>
        </p:txBody>
      </p:sp>
      <p:cxnSp>
        <p:nvCxnSpPr>
          <p:cNvPr id="37" name="Straight Arrow Connector 36"/>
          <p:cNvCxnSpPr>
            <a:stCxn id="104" idx="2"/>
            <a:endCxn id="36" idx="0"/>
          </p:cNvCxnSpPr>
          <p:nvPr/>
        </p:nvCxnSpPr>
        <p:spPr>
          <a:xfrm>
            <a:off x="6965104" y="5716257"/>
            <a:ext cx="1811532" cy="320597"/>
          </a:xfrm>
          <a:prstGeom prst="straightConnector1">
            <a:avLst/>
          </a:prstGeom>
          <a:noFill/>
          <a:ln w="15875" cap="flat" cmpd="sng" algn="ctr">
            <a:solidFill>
              <a:srgbClr val="5B9BD5"/>
            </a:solidFill>
            <a:prstDash val="solid"/>
            <a:miter lim="800000"/>
            <a:tailEnd type="triangle"/>
          </a:ln>
          <a:effectLst/>
        </p:spPr>
      </p:cxnSp>
      <p:sp>
        <p:nvSpPr>
          <p:cNvPr id="113" name="Oval 112"/>
          <p:cNvSpPr/>
          <p:nvPr/>
        </p:nvSpPr>
        <p:spPr>
          <a:xfrm>
            <a:off x="5347825" y="6093296"/>
            <a:ext cx="1332000" cy="560498"/>
          </a:xfrm>
          <a:prstGeom prst="ellipse">
            <a:avLst/>
          </a:prstGeom>
          <a:solidFill>
            <a:schemeClr val="bg1"/>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smtClean="0">
                <a:ln>
                  <a:noFill/>
                </a:ln>
                <a:solidFill>
                  <a:prstClr val="black"/>
                </a:solidFill>
                <a:effectLst/>
                <a:uLnTx/>
                <a:uFillTx/>
                <a:latin typeface="Calibri" panose="020F0502020204030204"/>
                <a:ea typeface="+mn-ea"/>
                <a:cs typeface="+mn-cs"/>
              </a:rPr>
              <a:t>17 with mean &amp; SD per participant</a:t>
            </a:r>
          </a:p>
        </p:txBody>
      </p:sp>
    </p:spTree>
    <p:extLst>
      <p:ext uri="{BB962C8B-B14F-4D97-AF65-F5344CB8AC3E}">
        <p14:creationId xmlns:p14="http://schemas.microsoft.com/office/powerpoint/2010/main" val="42151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2952328" cy="936104"/>
          </a:xfrm>
        </p:spPr>
        <p:txBody>
          <a:bodyPr>
            <a:normAutofit/>
          </a:bodyPr>
          <a:lstStyle/>
          <a:p>
            <a:r>
              <a:rPr lang="en-US" sz="2800" b="0" dirty="0" smtClean="0">
                <a:latin typeface="+mn-lt"/>
              </a:rPr>
              <a:t>Classification</a:t>
            </a:r>
            <a:endParaRPr lang="en-US" sz="2800" b="0" dirty="0">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val="2643641729"/>
              </p:ext>
            </p:extLst>
          </p:nvPr>
        </p:nvGraphicFramePr>
        <p:xfrm>
          <a:off x="2205980" y="23665"/>
          <a:ext cx="9910836" cy="6777256"/>
        </p:xfrm>
        <a:graphic>
          <a:graphicData uri="http://schemas.openxmlformats.org/drawingml/2006/table">
            <a:tbl>
              <a:tblPr>
                <a:tableStyleId>{5C22544A-7EE6-4342-B048-85BDC9FD1C3A}</a:tableStyleId>
              </a:tblPr>
              <a:tblGrid>
                <a:gridCol w="1858704"/>
                <a:gridCol w="2287635"/>
                <a:gridCol w="2144658"/>
                <a:gridCol w="2383743"/>
                <a:gridCol w="1236096"/>
              </a:tblGrid>
              <a:tr h="400022">
                <a:tc gridSpan="3">
                  <a:txBody>
                    <a:bodyPr/>
                    <a:lstStyle/>
                    <a:p>
                      <a:pPr algn="ctr" fontAlgn="ctr"/>
                      <a:r>
                        <a:rPr lang="en-GB" sz="1400" b="1" u="none" strike="noStrike" dirty="0">
                          <a:effectLst/>
                        </a:rPr>
                        <a:t>Test type</a:t>
                      </a:r>
                      <a:endParaRPr lang="en-GB" sz="1400" b="1" i="0" u="none" strike="noStrike" dirty="0">
                        <a:solidFill>
                          <a:srgbClr val="000000"/>
                        </a:solidFill>
                        <a:effectLst/>
                        <a:latin typeface="Calibri" panose="020F0502020204030204" pitchFamily="34" charset="0"/>
                      </a:endParaRPr>
                    </a:p>
                  </a:txBody>
                  <a:tcPr marL="6600" marR="6600" marT="6600" marB="0" anchor="ctr"/>
                </a:tc>
                <a:tc hMerge="1">
                  <a:txBody>
                    <a:bodyPr/>
                    <a:lstStyle/>
                    <a:p>
                      <a:endParaRPr lang="en-GB"/>
                    </a:p>
                  </a:txBody>
                  <a:tcPr/>
                </a:tc>
                <a:tc hMerge="1">
                  <a:txBody>
                    <a:bodyPr/>
                    <a:lstStyle/>
                    <a:p>
                      <a:endParaRPr lang="en-GB"/>
                    </a:p>
                  </a:txBody>
                  <a:tcPr/>
                </a:tc>
                <a:tc>
                  <a:txBody>
                    <a:bodyPr/>
                    <a:lstStyle/>
                    <a:p>
                      <a:pPr algn="ctr" fontAlgn="ctr"/>
                      <a:r>
                        <a:rPr lang="en-GB" sz="1400" b="1" u="none" strike="noStrike" dirty="0">
                          <a:effectLst/>
                        </a:rPr>
                        <a:t>Reference</a:t>
                      </a:r>
                      <a:endParaRPr lang="en-GB" sz="1400" b="1" i="0" u="none" strike="noStrike" dirty="0">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400" b="1" u="none" strike="noStrike" dirty="0">
                          <a:effectLst/>
                        </a:rPr>
                        <a:t>Methodology</a:t>
                      </a:r>
                      <a:endParaRPr lang="en-GB" sz="1400" b="1" i="0" u="none" strike="noStrike" dirty="0">
                        <a:solidFill>
                          <a:srgbClr val="000000"/>
                        </a:solidFill>
                        <a:effectLst/>
                        <a:latin typeface="Calibri" panose="020F0502020204030204" pitchFamily="34" charset="0"/>
                      </a:endParaRPr>
                    </a:p>
                  </a:txBody>
                  <a:tcPr marL="6600" marR="6600" marT="6600" marB="0" anchor="ctr"/>
                </a:tc>
              </a:tr>
              <a:tr h="543121">
                <a:tc rowSpan="5">
                  <a:txBody>
                    <a:bodyPr/>
                    <a:lstStyle/>
                    <a:p>
                      <a:pPr algn="ctr" fontAlgn="ctr"/>
                      <a:r>
                        <a:rPr lang="en-GB" sz="1400" u="none" strike="noStrike">
                          <a:effectLst/>
                        </a:rPr>
                        <a:t>Auditory perception resolution</a:t>
                      </a:r>
                      <a:endParaRPr lang="en-GB" sz="1400" b="0" i="0" u="none" strike="noStrike">
                        <a:solidFill>
                          <a:srgbClr val="000000"/>
                        </a:solidFill>
                        <a:effectLst/>
                        <a:latin typeface="Calibri" panose="020F0502020204030204" pitchFamily="34" charset="0"/>
                      </a:endParaRPr>
                    </a:p>
                  </a:txBody>
                  <a:tcPr marL="6600" marR="6600" marT="6600" marB="0" anchor="ctr"/>
                </a:tc>
                <a:tc gridSpan="2">
                  <a:txBody>
                    <a:bodyPr/>
                    <a:lstStyle/>
                    <a:p>
                      <a:pPr algn="ctr" fontAlgn="ctr"/>
                      <a:r>
                        <a:rPr lang="en-GB" sz="1400" u="none" strike="noStrike" dirty="0">
                          <a:effectLst/>
                        </a:rPr>
                        <a:t>Bone conduction perception</a:t>
                      </a:r>
                      <a:endParaRPr lang="en-GB" sz="1400" b="0" i="0" u="none" strike="noStrike" dirty="0">
                        <a:solidFill>
                          <a:srgbClr val="000000"/>
                        </a:solidFill>
                        <a:effectLst/>
                        <a:latin typeface="Calibri" panose="020F0502020204030204" pitchFamily="34" charset="0"/>
                      </a:endParaRPr>
                    </a:p>
                  </a:txBody>
                  <a:tcPr marL="6600" marR="6600" marT="6600" marB="0" anchor="ctr"/>
                </a:tc>
                <a:tc hMerge="1">
                  <a:txBody>
                    <a:bodyPr/>
                    <a:lstStyle/>
                    <a:p>
                      <a:endParaRPr lang="en-GB"/>
                    </a:p>
                  </a:txBody>
                  <a:tcPr/>
                </a:tc>
                <a:tc>
                  <a:txBody>
                    <a:bodyPr/>
                    <a:lstStyle/>
                    <a:p>
                      <a:pPr algn="ctr" fontAlgn="ctr"/>
                      <a:r>
                        <a:rPr lang="en-GB" sz="1200" u="none" strike="noStrike" dirty="0" err="1">
                          <a:effectLst/>
                        </a:rPr>
                        <a:t>Lenhardt</a:t>
                      </a:r>
                      <a:r>
                        <a:rPr lang="en-GB" sz="1200" u="none" strike="noStrike" dirty="0">
                          <a:effectLst/>
                        </a:rPr>
                        <a:t> 1991</a:t>
                      </a:r>
                      <a:endParaRPr lang="en-GB" sz="1200" b="0" i="0" u="none" strike="noStrike" dirty="0">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pattern recognition, frequency JND</a:t>
                      </a:r>
                      <a:endParaRPr lang="en-GB" sz="1200" b="0" i="0" u="none" strike="noStrike">
                        <a:solidFill>
                          <a:srgbClr val="000000"/>
                        </a:solidFill>
                        <a:effectLst/>
                        <a:latin typeface="Calibri" panose="020F0502020204030204" pitchFamily="34" charset="0"/>
                      </a:endParaRPr>
                    </a:p>
                  </a:txBody>
                  <a:tcPr marL="6600" marR="6600" marT="6600" marB="0" anchor="ctr"/>
                </a:tc>
              </a:tr>
              <a:tr h="185344">
                <a:tc vMerge="1">
                  <a:txBody>
                    <a:bodyPr/>
                    <a:lstStyle/>
                    <a:p>
                      <a:endParaRPr lang="en-GB"/>
                    </a:p>
                  </a:txBody>
                  <a:tcPr/>
                </a:tc>
                <a:tc rowSpan="2" gridSpan="2">
                  <a:txBody>
                    <a:bodyPr/>
                    <a:lstStyle/>
                    <a:p>
                      <a:pPr algn="ctr" fontAlgn="ctr"/>
                      <a:r>
                        <a:rPr lang="en-GB" sz="1400" u="none" strike="noStrike">
                          <a:effectLst/>
                        </a:rPr>
                        <a:t>Temporal resolution</a:t>
                      </a:r>
                      <a:endParaRPr lang="en-GB" sz="1400" b="0" i="0" u="none" strike="noStrike">
                        <a:solidFill>
                          <a:srgbClr val="000000"/>
                        </a:solidFill>
                        <a:effectLst/>
                        <a:latin typeface="Calibri" panose="020F0502020204030204" pitchFamily="34" charset="0"/>
                      </a:endParaRPr>
                    </a:p>
                  </a:txBody>
                  <a:tcPr marL="6600" marR="6600" marT="6600" marB="0" anchor="ctr"/>
                </a:tc>
                <a:tc rowSpan="2" hMerge="1">
                  <a:txBody>
                    <a:bodyPr/>
                    <a:lstStyle/>
                    <a:p>
                      <a:endParaRPr lang="en-GB"/>
                    </a:p>
                  </a:txBody>
                  <a:tcPr/>
                </a:tc>
                <a:tc>
                  <a:txBody>
                    <a:bodyPr/>
                    <a:lstStyle/>
                    <a:p>
                      <a:pPr algn="ctr" fontAlgn="ctr"/>
                      <a:r>
                        <a:rPr lang="en-GB" sz="1200" u="none" strike="noStrike">
                          <a:effectLst/>
                        </a:rPr>
                        <a:t>Krumbholz 2003</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2IFC</a:t>
                      </a:r>
                      <a:endParaRPr lang="en-GB" sz="1200" b="0" i="0" u="none" strike="noStrike">
                        <a:solidFill>
                          <a:srgbClr val="000000"/>
                        </a:solidFill>
                        <a:effectLst/>
                        <a:latin typeface="Calibri" panose="020F0502020204030204" pitchFamily="34" charset="0"/>
                      </a:endParaRPr>
                    </a:p>
                  </a:txBody>
                  <a:tcPr marL="6600" marR="6600" marT="6600" marB="0" anchor="ctr"/>
                </a:tc>
              </a:tr>
              <a:tr h="194971">
                <a:tc vMerge="1">
                  <a:txBody>
                    <a:bodyPr/>
                    <a:lstStyle/>
                    <a:p>
                      <a:endParaRPr lang="en-GB"/>
                    </a:p>
                  </a:txBody>
                  <a:tcPr/>
                </a:tc>
                <a:tc gridSpan="2" vMerge="1">
                  <a:txBody>
                    <a:bodyPr/>
                    <a:lstStyle/>
                    <a:p>
                      <a:endParaRPr lang="en-GB"/>
                    </a:p>
                  </a:txBody>
                  <a:tcPr/>
                </a:tc>
                <a:tc hMerge="1" vMerge="1">
                  <a:txBody>
                    <a:bodyPr/>
                    <a:lstStyle/>
                    <a:p>
                      <a:endParaRPr lang="en-GB"/>
                    </a:p>
                  </a:txBody>
                  <a:tcPr/>
                </a:tc>
                <a:tc>
                  <a:txBody>
                    <a:bodyPr/>
                    <a:lstStyle/>
                    <a:p>
                      <a:pPr algn="ctr" fontAlgn="ctr"/>
                      <a:r>
                        <a:rPr lang="en-GB" sz="1200" u="none" strike="noStrike">
                          <a:effectLst/>
                        </a:rPr>
                        <a:t>Kunchur 2007, 2008</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ABX</a:t>
                      </a:r>
                      <a:endParaRPr lang="en-GB" sz="1200" b="0" i="0" u="none" strike="noStrike">
                        <a:solidFill>
                          <a:srgbClr val="000000"/>
                        </a:solidFill>
                        <a:effectLst/>
                        <a:latin typeface="Calibri" panose="020F0502020204030204" pitchFamily="34" charset="0"/>
                      </a:endParaRPr>
                    </a:p>
                  </a:txBody>
                  <a:tcPr marL="6600" marR="6600" marT="6600" marB="0" anchor="ctr"/>
                </a:tc>
              </a:tr>
              <a:tr h="343746">
                <a:tc vMerge="1">
                  <a:txBody>
                    <a:bodyPr/>
                    <a:lstStyle/>
                    <a:p>
                      <a:endParaRPr lang="en-GB"/>
                    </a:p>
                  </a:txBody>
                  <a:tcPr/>
                </a:tc>
                <a:tc gridSpan="2">
                  <a:txBody>
                    <a:bodyPr/>
                    <a:lstStyle/>
                    <a:p>
                      <a:pPr algn="ctr" fontAlgn="ctr"/>
                      <a:r>
                        <a:rPr lang="en-GB" sz="1400" u="none" strike="noStrike">
                          <a:effectLst/>
                        </a:rPr>
                        <a:t>Frequency resolution</a:t>
                      </a:r>
                      <a:endParaRPr lang="en-GB" sz="1400" b="0" i="0" u="none" strike="noStrike">
                        <a:solidFill>
                          <a:srgbClr val="000000"/>
                        </a:solidFill>
                        <a:effectLst/>
                        <a:latin typeface="Calibri" panose="020F0502020204030204" pitchFamily="34" charset="0"/>
                      </a:endParaRPr>
                    </a:p>
                  </a:txBody>
                  <a:tcPr marL="6600" marR="6600" marT="6600" marB="0" anchor="ctr"/>
                </a:tc>
                <a:tc hMerge="1">
                  <a:txBody>
                    <a:bodyPr/>
                    <a:lstStyle/>
                    <a:p>
                      <a:endParaRPr lang="en-GB"/>
                    </a:p>
                  </a:txBody>
                  <a:tcPr/>
                </a:tc>
                <a:tc>
                  <a:txBody>
                    <a:bodyPr/>
                    <a:lstStyle/>
                    <a:p>
                      <a:pPr algn="ctr" fontAlgn="ctr"/>
                      <a:r>
                        <a:rPr lang="en-GB" sz="1200" u="none" strike="noStrike">
                          <a:effectLst/>
                        </a:rPr>
                        <a:t>Ashihara 2004, 2006, 2008, 2010</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2IFC</a:t>
                      </a:r>
                      <a:endParaRPr lang="en-GB" sz="1200" b="0" i="0" u="none" strike="noStrike">
                        <a:solidFill>
                          <a:srgbClr val="000000"/>
                        </a:solidFill>
                        <a:effectLst/>
                        <a:latin typeface="Calibri" panose="020F0502020204030204" pitchFamily="34" charset="0"/>
                      </a:endParaRPr>
                    </a:p>
                  </a:txBody>
                  <a:tcPr marL="6600" marR="6600" marT="6600" marB="0" anchor="ctr"/>
                </a:tc>
              </a:tr>
              <a:tr h="343746">
                <a:tc vMerge="1">
                  <a:txBody>
                    <a:bodyPr/>
                    <a:lstStyle/>
                    <a:p>
                      <a:endParaRPr lang="en-GB"/>
                    </a:p>
                  </a:txBody>
                  <a:tcPr/>
                </a:tc>
                <a:tc gridSpan="2">
                  <a:txBody>
                    <a:bodyPr/>
                    <a:lstStyle/>
                    <a:p>
                      <a:pPr algn="ctr" fontAlgn="ctr"/>
                      <a:r>
                        <a:rPr lang="en-GB" sz="1400" u="none" strike="noStrike">
                          <a:effectLst/>
                        </a:rPr>
                        <a:t>Joint time-frequency resolution</a:t>
                      </a:r>
                      <a:endParaRPr lang="en-GB" sz="1400" b="0" i="0" u="none" strike="noStrike">
                        <a:solidFill>
                          <a:srgbClr val="000000"/>
                        </a:solidFill>
                        <a:effectLst/>
                        <a:latin typeface="Calibri" panose="020F0502020204030204" pitchFamily="34" charset="0"/>
                      </a:endParaRPr>
                    </a:p>
                  </a:txBody>
                  <a:tcPr marL="6600" marR="6600" marT="6600" marB="0" anchor="ctr"/>
                </a:tc>
                <a:tc hMerge="1">
                  <a:txBody>
                    <a:bodyPr/>
                    <a:lstStyle/>
                    <a:p>
                      <a:endParaRPr lang="en-GB"/>
                    </a:p>
                  </a:txBody>
                  <a:tcPr/>
                </a:tc>
                <a:tc>
                  <a:txBody>
                    <a:bodyPr/>
                    <a:lstStyle/>
                    <a:p>
                      <a:pPr algn="ctr" fontAlgn="ctr"/>
                      <a:r>
                        <a:rPr lang="en-GB" sz="1200" u="none" strike="noStrike">
                          <a:effectLst/>
                        </a:rPr>
                        <a:t>Oppenheim 2013, Majka 2015</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2IFC</a:t>
                      </a:r>
                      <a:endParaRPr lang="en-GB" sz="1200" b="0" i="0" u="none" strike="noStrike">
                        <a:solidFill>
                          <a:srgbClr val="000000"/>
                        </a:solidFill>
                        <a:effectLst/>
                        <a:latin typeface="Calibri" panose="020F0502020204030204" pitchFamily="34" charset="0"/>
                      </a:endParaRPr>
                    </a:p>
                  </a:txBody>
                  <a:tcPr marL="6600" marR="6600" marT="6600" marB="0" anchor="ctr"/>
                </a:tc>
              </a:tr>
              <a:tr h="681400">
                <a:tc rowSpan="12">
                  <a:txBody>
                    <a:bodyPr/>
                    <a:lstStyle/>
                    <a:p>
                      <a:pPr algn="ctr" fontAlgn="ctr"/>
                      <a:r>
                        <a:rPr lang="en-GB" sz="1400" u="none" strike="noStrike">
                          <a:effectLst/>
                        </a:rPr>
                        <a:t>Format discrimination</a:t>
                      </a:r>
                      <a:endParaRPr lang="en-GB" sz="1400" b="0" i="0" u="none" strike="noStrike">
                        <a:solidFill>
                          <a:srgbClr val="000000"/>
                        </a:solidFill>
                        <a:effectLst/>
                        <a:latin typeface="Calibri" panose="020F0502020204030204" pitchFamily="34" charset="0"/>
                      </a:endParaRPr>
                    </a:p>
                  </a:txBody>
                  <a:tcPr marL="6600" marR="6600" marT="6600" marB="0" anchor="ctr"/>
                </a:tc>
                <a:tc rowSpan="4">
                  <a:txBody>
                    <a:bodyPr/>
                    <a:lstStyle/>
                    <a:p>
                      <a:pPr algn="ctr" fontAlgn="ctr"/>
                      <a:r>
                        <a:rPr lang="en-GB" sz="1400" u="none" strike="noStrike">
                          <a:effectLst/>
                        </a:rPr>
                        <a:t>Indirect discrimination</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400" u="none" strike="noStrike">
                          <a:effectLst/>
                        </a:rPr>
                        <a:t>Brain response</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Oohashi 1991, 2000; Yagi 2002, 2003 ; Fukushima 2014; Ashihara 2004, 2006, 2008, 2010</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N/A</a:t>
                      </a:r>
                      <a:endParaRPr lang="en-GB" sz="1200" b="0" i="0" u="none" strike="noStrike">
                        <a:solidFill>
                          <a:srgbClr val="000000"/>
                        </a:solidFill>
                        <a:effectLst/>
                        <a:latin typeface="Calibri" panose="020F0502020204030204" pitchFamily="34" charset="0"/>
                      </a:endParaRPr>
                    </a:p>
                  </a:txBody>
                  <a:tcPr marL="6600" marR="6600" marT="6600" marB="0" anchor="ctr"/>
                </a:tc>
              </a:tr>
              <a:tr h="343746">
                <a:tc vMerge="1">
                  <a:txBody>
                    <a:bodyPr/>
                    <a:lstStyle/>
                    <a:p>
                      <a:endParaRPr lang="en-GB"/>
                    </a:p>
                  </a:txBody>
                  <a:tcPr/>
                </a:tc>
                <a:tc vMerge="1">
                  <a:txBody>
                    <a:bodyPr/>
                    <a:lstStyle/>
                    <a:p>
                      <a:endParaRPr lang="en-GB"/>
                    </a:p>
                  </a:txBody>
                  <a:tcPr/>
                </a:tc>
                <a:tc>
                  <a:txBody>
                    <a:bodyPr/>
                    <a:lstStyle/>
                    <a:p>
                      <a:pPr algn="ctr" fontAlgn="ctr"/>
                      <a:r>
                        <a:rPr lang="en-GB" sz="1400" u="none" strike="noStrike">
                          <a:effectLst/>
                        </a:rPr>
                        <a:t>Temporal resolution</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Yoshikawa 1997</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Method of limits</a:t>
                      </a:r>
                      <a:endParaRPr lang="en-GB" sz="1200" b="0" i="0" u="none" strike="noStrike">
                        <a:solidFill>
                          <a:srgbClr val="000000"/>
                        </a:solidFill>
                        <a:effectLst/>
                        <a:latin typeface="Calibri" panose="020F0502020204030204" pitchFamily="34" charset="0"/>
                      </a:endParaRPr>
                    </a:p>
                  </a:txBody>
                  <a:tcPr marL="6600" marR="6600" marT="6600" marB="0" anchor="ctr"/>
                </a:tc>
              </a:tr>
              <a:tr h="364233">
                <a:tc vMerge="1">
                  <a:txBody>
                    <a:bodyPr/>
                    <a:lstStyle/>
                    <a:p>
                      <a:endParaRPr lang="en-GB"/>
                    </a:p>
                  </a:txBody>
                  <a:tcPr/>
                </a:tc>
                <a:tc vMerge="1">
                  <a:txBody>
                    <a:bodyPr/>
                    <a:lstStyle/>
                    <a:p>
                      <a:endParaRPr lang="en-GB"/>
                    </a:p>
                  </a:txBody>
                  <a:tcPr/>
                </a:tc>
                <a:tc>
                  <a:txBody>
                    <a:bodyPr/>
                    <a:lstStyle/>
                    <a:p>
                      <a:pPr algn="ctr" fontAlgn="ctr"/>
                      <a:r>
                        <a:rPr lang="en-GB" sz="1400" u="none" strike="noStrike">
                          <a:effectLst/>
                        </a:rPr>
                        <a:t>Semantic description</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Yagi 2002, 2003 ; Oohashi 1991, 2000</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DoD, Attribute rating</a:t>
                      </a:r>
                      <a:endParaRPr lang="en-GB" sz="1200" b="0" i="0" u="none" strike="noStrike">
                        <a:solidFill>
                          <a:srgbClr val="000000"/>
                        </a:solidFill>
                        <a:effectLst/>
                        <a:latin typeface="Calibri" panose="020F0502020204030204" pitchFamily="34" charset="0"/>
                      </a:endParaRPr>
                    </a:p>
                  </a:txBody>
                  <a:tcPr marL="6600" marR="6600" marT="6600" marB="0" anchor="ctr"/>
                </a:tc>
              </a:tr>
              <a:tr h="722010">
                <a:tc vMerge="1">
                  <a:txBody>
                    <a:bodyPr/>
                    <a:lstStyle/>
                    <a:p>
                      <a:endParaRPr lang="en-GB"/>
                    </a:p>
                  </a:txBody>
                  <a:tcPr/>
                </a:tc>
                <a:tc vMerge="1">
                  <a:txBody>
                    <a:bodyPr/>
                    <a:lstStyle/>
                    <a:p>
                      <a:endParaRPr lang="en-GB"/>
                    </a:p>
                  </a:txBody>
                  <a:tcPr/>
                </a:tc>
                <a:tc>
                  <a:txBody>
                    <a:bodyPr/>
                    <a:lstStyle/>
                    <a:p>
                      <a:pPr algn="ctr" fontAlgn="ctr"/>
                      <a:r>
                        <a:rPr lang="en-GB" sz="1400" u="none" strike="noStrike">
                          <a:effectLst/>
                        </a:rPr>
                        <a:t>Other</a:t>
                      </a:r>
                      <a:r>
                        <a:rPr lang="en-GB" sz="1200" u="none" strike="noStrike">
                          <a:effectLst/>
                        </a:rPr>
                        <a:t> (level, spatialisation, live)</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nn-NO" sz="1200" u="none" strike="noStrike">
                          <a:effectLst/>
                        </a:rPr>
                        <a:t>Hawksford 1997 ; King 2012 ; Yagi 2002, 2003</a:t>
                      </a:r>
                      <a:endParaRPr lang="nn-NO"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Method of adjustment ; Multistimulus ranking</a:t>
                      </a:r>
                      <a:endParaRPr lang="en-GB" sz="1200" b="0" i="0" u="none" strike="noStrike">
                        <a:solidFill>
                          <a:srgbClr val="000000"/>
                        </a:solidFill>
                        <a:effectLst/>
                        <a:latin typeface="Calibri" panose="020F0502020204030204" pitchFamily="34" charset="0"/>
                      </a:endParaRPr>
                    </a:p>
                  </a:txBody>
                  <a:tcPr marL="6600" marR="6600" marT="6600" marB="0" anchor="ctr"/>
                </a:tc>
              </a:tr>
              <a:tr h="194971">
                <a:tc vMerge="1">
                  <a:txBody>
                    <a:bodyPr/>
                    <a:lstStyle/>
                    <a:p>
                      <a:endParaRPr lang="en-GB"/>
                    </a:p>
                  </a:txBody>
                  <a:tcPr/>
                </a:tc>
                <a:tc rowSpan="3">
                  <a:txBody>
                    <a:bodyPr/>
                    <a:lstStyle/>
                    <a:p>
                      <a:pPr algn="ctr" fontAlgn="ctr"/>
                      <a:r>
                        <a:rPr lang="en-GB" sz="1400" u="none" strike="noStrike">
                          <a:effectLst/>
                        </a:rPr>
                        <a:t>Sufficient formats discrimination</a:t>
                      </a:r>
                      <a:endParaRPr lang="en-GB" sz="1400" b="0" i="0" u="none" strike="noStrike">
                        <a:solidFill>
                          <a:srgbClr val="000000"/>
                        </a:solidFill>
                        <a:effectLst/>
                        <a:latin typeface="Calibri" panose="020F0502020204030204" pitchFamily="34" charset="0"/>
                      </a:endParaRPr>
                    </a:p>
                  </a:txBody>
                  <a:tcPr marL="6600" marR="6600" marT="6600" marB="0" anchor="ctr"/>
                </a:tc>
                <a:tc rowSpan="2">
                  <a:txBody>
                    <a:bodyPr/>
                    <a:lstStyle/>
                    <a:p>
                      <a:pPr algn="ctr" fontAlgn="ctr"/>
                      <a:r>
                        <a:rPr lang="en-GB" sz="1400" u="none" strike="noStrike">
                          <a:effectLst/>
                        </a:rPr>
                        <a:t>Alternative Hi-Res Formats</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Blech 2004</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ABX</a:t>
                      </a:r>
                      <a:endParaRPr lang="en-GB" sz="1200" b="0" i="0" u="none" strike="noStrike">
                        <a:solidFill>
                          <a:srgbClr val="000000"/>
                        </a:solidFill>
                        <a:effectLst/>
                        <a:latin typeface="Calibri" panose="020F0502020204030204" pitchFamily="34" charset="0"/>
                      </a:endParaRPr>
                    </a:p>
                  </a:txBody>
                  <a:tcPr marL="6600" marR="6600" marT="6600" marB="0" anchor="ctr"/>
                </a:tc>
              </a:tr>
              <a:tr h="228892">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u="none" strike="noStrike">
                          <a:effectLst/>
                        </a:rPr>
                        <a:t> Marui 2014</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AB</a:t>
                      </a:r>
                      <a:endParaRPr lang="en-GB" sz="1200" b="0" i="0" u="none" strike="noStrike">
                        <a:solidFill>
                          <a:srgbClr val="000000"/>
                        </a:solidFill>
                        <a:effectLst/>
                        <a:latin typeface="Calibri" panose="020F0502020204030204" pitchFamily="34" charset="0"/>
                      </a:endParaRPr>
                    </a:p>
                  </a:txBody>
                  <a:tcPr marL="6600" marR="6600" marT="6600" marB="0" anchor="ctr"/>
                </a:tc>
              </a:tr>
              <a:tr h="215159">
                <a:tc vMerge="1">
                  <a:txBody>
                    <a:bodyPr/>
                    <a:lstStyle/>
                    <a:p>
                      <a:endParaRPr lang="en-GB"/>
                    </a:p>
                  </a:txBody>
                  <a:tcPr/>
                </a:tc>
                <a:tc vMerge="1">
                  <a:txBody>
                    <a:bodyPr/>
                    <a:lstStyle/>
                    <a:p>
                      <a:endParaRPr lang="en-GB"/>
                    </a:p>
                  </a:txBody>
                  <a:tcPr/>
                </a:tc>
                <a:tc>
                  <a:txBody>
                    <a:bodyPr/>
                    <a:lstStyle/>
                    <a:p>
                      <a:pPr algn="ctr" fontAlgn="ctr"/>
                      <a:r>
                        <a:rPr lang="en-GB" sz="1400" u="none" strike="noStrike">
                          <a:effectLst/>
                        </a:rPr>
                        <a:t>Lo-res content</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dirty="0" smtClean="0">
                          <a:effectLst/>
                        </a:rPr>
                        <a:t>Woszczyk </a:t>
                      </a:r>
                      <a:r>
                        <a:rPr lang="en-GB" sz="1200" u="none" strike="noStrike" dirty="0">
                          <a:effectLst/>
                        </a:rPr>
                        <a:t>2007</a:t>
                      </a:r>
                      <a:endParaRPr lang="en-GB" sz="1200" b="0" i="0" u="none" strike="noStrike" dirty="0">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AXY</a:t>
                      </a:r>
                      <a:endParaRPr lang="en-GB" sz="1200" b="0" i="0" u="none" strike="noStrike">
                        <a:solidFill>
                          <a:srgbClr val="000000"/>
                        </a:solidFill>
                        <a:effectLst/>
                        <a:latin typeface="Calibri" panose="020F0502020204030204" pitchFamily="34" charset="0"/>
                      </a:endParaRPr>
                    </a:p>
                  </a:txBody>
                  <a:tcPr marL="6600" marR="6600" marT="6600" marB="0" anchor="ctr"/>
                </a:tc>
              </a:tr>
              <a:tr h="215159">
                <a:tc vMerge="1">
                  <a:txBody>
                    <a:bodyPr/>
                    <a:lstStyle/>
                    <a:p>
                      <a:endParaRPr lang="en-GB"/>
                    </a:p>
                  </a:txBody>
                  <a:tcPr/>
                </a:tc>
                <a:tc rowSpan="5">
                  <a:txBody>
                    <a:bodyPr/>
                    <a:lstStyle/>
                    <a:p>
                      <a:pPr algn="ctr" fontAlgn="ctr"/>
                      <a:r>
                        <a:rPr lang="en-GB" sz="1400" u="none" strike="noStrike">
                          <a:effectLst/>
                        </a:rPr>
                        <a:t>High vs. non-high discrimination</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400" u="none" strike="noStrike">
                          <a:effectLst/>
                        </a:rPr>
                        <a:t>Test signals</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Ashihara 2000, 2001 2003</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2IFC</a:t>
                      </a:r>
                      <a:endParaRPr lang="en-GB" sz="1200" b="0" i="0" u="none" strike="noStrike">
                        <a:solidFill>
                          <a:srgbClr val="000000"/>
                        </a:solidFill>
                        <a:effectLst/>
                        <a:latin typeface="Calibri" panose="020F0502020204030204" pitchFamily="34" charset="0"/>
                      </a:endParaRPr>
                    </a:p>
                  </a:txBody>
                  <a:tcPr marL="6600" marR="6600" marT="6600" marB="0" anchor="ctr"/>
                </a:tc>
              </a:tr>
              <a:tr h="681400">
                <a:tc vMerge="1">
                  <a:txBody>
                    <a:bodyPr/>
                    <a:lstStyle/>
                    <a:p>
                      <a:endParaRPr lang="en-GB"/>
                    </a:p>
                  </a:txBody>
                  <a:tcPr/>
                </a:tc>
                <a:tc vMerge="1">
                  <a:txBody>
                    <a:bodyPr/>
                    <a:lstStyle/>
                    <a:p>
                      <a:endParaRPr lang="en-GB"/>
                    </a:p>
                  </a:txBody>
                  <a:tcPr/>
                </a:tc>
                <a:tc rowSpan="4">
                  <a:txBody>
                    <a:bodyPr/>
                    <a:lstStyle/>
                    <a:p>
                      <a:pPr algn="ctr" fontAlgn="ctr"/>
                      <a:r>
                        <a:rPr lang="en-GB" sz="1400" u="none" strike="noStrike">
                          <a:effectLst/>
                        </a:rPr>
                        <a:t>Real world content</a:t>
                      </a:r>
                      <a:endParaRPr lang="en-GB" sz="14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dirty="0">
                          <a:effectLst/>
                        </a:rPr>
                        <a:t>Oohashi 1991 ; </a:t>
                      </a:r>
                      <a:r>
                        <a:rPr lang="en-GB" sz="1200" u="none" strike="noStrike" dirty="0" err="1">
                          <a:effectLst/>
                        </a:rPr>
                        <a:t>Nishiguchi</a:t>
                      </a:r>
                      <a:r>
                        <a:rPr lang="en-GB" sz="1200" u="none" strike="noStrike" dirty="0">
                          <a:effectLst/>
                        </a:rPr>
                        <a:t> 2004, 2005, 2009 ; Meyer 2007; </a:t>
                      </a:r>
                      <a:r>
                        <a:rPr lang="en-GB" sz="1200" u="none" strike="noStrike" dirty="0" err="1">
                          <a:effectLst/>
                        </a:rPr>
                        <a:t>Kanetada</a:t>
                      </a:r>
                      <a:r>
                        <a:rPr lang="en-GB" sz="1200" u="none" strike="noStrike" dirty="0">
                          <a:effectLst/>
                        </a:rPr>
                        <a:t> 2013 ; Jackson 2014</a:t>
                      </a:r>
                      <a:endParaRPr lang="en-GB" sz="1200" b="0" i="0" u="none" strike="noStrike" dirty="0">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Same different</a:t>
                      </a:r>
                      <a:endParaRPr lang="en-GB" sz="1200" b="0" i="0" u="none" strike="noStrike">
                        <a:solidFill>
                          <a:srgbClr val="000000"/>
                        </a:solidFill>
                        <a:effectLst/>
                        <a:latin typeface="Calibri" panose="020F0502020204030204" pitchFamily="34" charset="0"/>
                      </a:endParaRPr>
                    </a:p>
                  </a:txBody>
                  <a:tcPr marL="6600" marR="6600" marT="6600" marB="0" anchor="ctr"/>
                </a:tc>
              </a:tr>
              <a:tr h="194971">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u="none" strike="noStrike">
                          <a:effectLst/>
                        </a:rPr>
                        <a:t>Theiss 1997, Pras 2010</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ABX</a:t>
                      </a:r>
                      <a:endParaRPr lang="en-GB" sz="1200" b="0" i="0" u="none" strike="noStrike">
                        <a:solidFill>
                          <a:srgbClr val="000000"/>
                        </a:solidFill>
                        <a:effectLst/>
                        <a:latin typeface="Calibri" panose="020F0502020204030204" pitchFamily="34" charset="0"/>
                      </a:endParaRPr>
                    </a:p>
                  </a:txBody>
                  <a:tcPr marL="6600" marR="6600" marT="6600" marB="0" anchor="ctr"/>
                </a:tc>
              </a:tr>
              <a:tr h="51257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u="none" strike="noStrike" dirty="0">
                          <a:effectLst/>
                        </a:rPr>
                        <a:t>Yoshikawa 1995 ; </a:t>
                      </a:r>
                      <a:r>
                        <a:rPr lang="en-GB" sz="1200" u="none" strike="noStrike" dirty="0" err="1">
                          <a:effectLst/>
                        </a:rPr>
                        <a:t>Nishiguchi</a:t>
                      </a:r>
                      <a:r>
                        <a:rPr lang="en-GB" sz="1200" u="none" strike="noStrike" dirty="0">
                          <a:effectLst/>
                        </a:rPr>
                        <a:t> 2003, 2009 ; </a:t>
                      </a:r>
                      <a:r>
                        <a:rPr lang="en-GB" sz="1200" u="none" strike="noStrike" dirty="0" smtClean="0">
                          <a:effectLst/>
                        </a:rPr>
                        <a:t>Woszczyk 2007</a:t>
                      </a:r>
                      <a:endParaRPr lang="en-GB" sz="1200" b="0" i="0" u="none" strike="noStrike" dirty="0">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a:effectLst/>
                        </a:rPr>
                        <a:t>AXY</a:t>
                      </a:r>
                      <a:endParaRPr lang="en-GB" sz="1200" b="0" i="0" u="none" strike="noStrike">
                        <a:solidFill>
                          <a:srgbClr val="000000"/>
                        </a:solidFill>
                        <a:effectLst/>
                        <a:latin typeface="Calibri" panose="020F0502020204030204" pitchFamily="34" charset="0"/>
                      </a:endParaRPr>
                    </a:p>
                  </a:txBody>
                  <a:tcPr marL="6600" marR="6600" marT="6600" marB="0" anchor="ctr"/>
                </a:tc>
              </a:tr>
              <a:tr h="352241">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200" u="none" strike="noStrike">
                          <a:effectLst/>
                        </a:rPr>
                        <a:t>Kanetada 2013, Mizumachi 2015</a:t>
                      </a:r>
                      <a:endParaRPr lang="en-GB" sz="1200" b="0" i="0" u="none" strike="noStrike">
                        <a:solidFill>
                          <a:srgbClr val="000000"/>
                        </a:solidFill>
                        <a:effectLst/>
                        <a:latin typeface="Calibri" panose="020F0502020204030204" pitchFamily="34" charset="0"/>
                      </a:endParaRPr>
                    </a:p>
                  </a:txBody>
                  <a:tcPr marL="6600" marR="6600" marT="6600" marB="0" anchor="ctr"/>
                </a:tc>
                <a:tc>
                  <a:txBody>
                    <a:bodyPr/>
                    <a:lstStyle/>
                    <a:p>
                      <a:pPr algn="ctr" fontAlgn="ctr"/>
                      <a:r>
                        <a:rPr lang="en-GB" sz="1200" u="none" strike="noStrike" dirty="0">
                          <a:effectLst/>
                        </a:rPr>
                        <a:t>XY</a:t>
                      </a:r>
                      <a:endParaRPr lang="en-GB" sz="1200" b="0" i="0" u="none" strike="noStrike" dirty="0">
                        <a:solidFill>
                          <a:srgbClr val="000000"/>
                        </a:solidFill>
                        <a:effectLst/>
                        <a:latin typeface="Calibri" panose="020F0502020204030204" pitchFamily="34" charset="0"/>
                      </a:endParaRPr>
                    </a:p>
                  </a:txBody>
                  <a:tcPr marL="6600" marR="6600" marT="6600" marB="0" anchor="ctr"/>
                </a:tc>
              </a:tr>
            </a:tbl>
          </a:graphicData>
        </a:graphic>
      </p:graphicFrame>
    </p:spTree>
    <p:extLst>
      <p:ext uri="{BB962C8B-B14F-4D97-AF65-F5344CB8AC3E}">
        <p14:creationId xmlns:p14="http://schemas.microsoft.com/office/powerpoint/2010/main" val="338813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828" y="1052736"/>
            <a:ext cx="9793088" cy="5040560"/>
          </a:xfrm>
        </p:spPr>
        <p:txBody>
          <a:bodyPr>
            <a:normAutofit fontScale="85000" lnSpcReduction="20000"/>
          </a:bodyPr>
          <a:lstStyle/>
          <a:p>
            <a:r>
              <a:rPr lang="en-US" i="1" dirty="0" smtClean="0"/>
              <a:t>Intermodulation </a:t>
            </a:r>
            <a:r>
              <a:rPr lang="en-US" i="1" dirty="0"/>
              <a:t>distortion causes false </a:t>
            </a:r>
            <a:r>
              <a:rPr lang="en-US" i="1" dirty="0" smtClean="0"/>
              <a:t>positives </a:t>
            </a:r>
            <a:r>
              <a:rPr lang="en-US" dirty="0" smtClean="0"/>
              <a:t>(</a:t>
            </a:r>
            <a:r>
              <a:rPr lang="en-US" dirty="0" err="1" smtClean="0"/>
              <a:t>Ashihara</a:t>
            </a:r>
            <a:r>
              <a:rPr lang="en-US" dirty="0" smtClean="0"/>
              <a:t>)</a:t>
            </a:r>
            <a:endParaRPr lang="en-US" dirty="0"/>
          </a:p>
          <a:p>
            <a:r>
              <a:rPr lang="en-US" i="1" dirty="0" smtClean="0"/>
              <a:t>high </a:t>
            </a:r>
            <a:r>
              <a:rPr lang="en-US" i="1" dirty="0"/>
              <a:t>sample rate </a:t>
            </a:r>
            <a:r>
              <a:rPr lang="en-GB" i="1" dirty="0"/>
              <a:t>perceived with low resolution </a:t>
            </a:r>
            <a:r>
              <a:rPr lang="en-GB" i="1" dirty="0" smtClean="0"/>
              <a:t>content </a:t>
            </a:r>
            <a:r>
              <a:rPr lang="en-GB" dirty="0" smtClean="0"/>
              <a:t>(Woszczyk)</a:t>
            </a:r>
            <a:endParaRPr lang="en-GB" dirty="0"/>
          </a:p>
          <a:p>
            <a:pPr>
              <a:lnSpc>
                <a:spcPct val="110000"/>
              </a:lnSpc>
            </a:pPr>
            <a:r>
              <a:rPr lang="en-US" i="1" dirty="0"/>
              <a:t>CD audio noise floor perceived at high listening levels</a:t>
            </a:r>
            <a:r>
              <a:rPr lang="en-US" dirty="0"/>
              <a:t> (Meyer)</a:t>
            </a:r>
          </a:p>
          <a:p>
            <a:pPr>
              <a:lnSpc>
                <a:spcPct val="110000"/>
              </a:lnSpc>
            </a:pPr>
            <a:r>
              <a:rPr lang="en-US" i="1" dirty="0" smtClean="0"/>
              <a:t>Order</a:t>
            </a:r>
            <a:r>
              <a:rPr lang="en-US" i="1" dirty="0"/>
              <a:t>, choice and duration of intervals matter</a:t>
            </a:r>
          </a:p>
          <a:p>
            <a:pPr lvl="1">
              <a:lnSpc>
                <a:spcPct val="110000"/>
              </a:lnSpc>
            </a:pPr>
            <a:r>
              <a:rPr lang="en-US" dirty="0" smtClean="0"/>
              <a:t>Oohashi: </a:t>
            </a:r>
            <a:r>
              <a:rPr lang="en-US" dirty="0"/>
              <a:t>high frequency content remains in memory</a:t>
            </a:r>
          </a:p>
          <a:p>
            <a:pPr lvl="1">
              <a:lnSpc>
                <a:spcPct val="110000"/>
              </a:lnSpc>
            </a:pPr>
            <a:r>
              <a:rPr lang="en-US" dirty="0" err="1" smtClean="0"/>
              <a:t>Theiss</a:t>
            </a:r>
            <a:r>
              <a:rPr lang="en-US" dirty="0" smtClean="0"/>
              <a:t>, </a:t>
            </a:r>
            <a:r>
              <a:rPr lang="en-US" dirty="0"/>
              <a:t>Hamasaki </a:t>
            </a:r>
            <a:r>
              <a:rPr lang="en-US" dirty="0" smtClean="0"/>
              <a:t>: </a:t>
            </a:r>
            <a:r>
              <a:rPr lang="en-US" dirty="0"/>
              <a:t>stronger results with long stimuli and/or long intervals</a:t>
            </a:r>
          </a:p>
          <a:p>
            <a:r>
              <a:rPr lang="en-US" i="1" dirty="0" smtClean="0"/>
              <a:t>Distraction bias</a:t>
            </a:r>
          </a:p>
          <a:p>
            <a:pPr lvl="1"/>
            <a:r>
              <a:rPr lang="en-US" dirty="0" err="1" smtClean="0"/>
              <a:t>Theiss</a:t>
            </a:r>
            <a:r>
              <a:rPr lang="en-US" dirty="0" smtClean="0"/>
              <a:t> experiments performed in darkness (literally blind)</a:t>
            </a:r>
          </a:p>
          <a:p>
            <a:pPr lvl="1"/>
            <a:r>
              <a:rPr lang="en-US" dirty="0" smtClean="0"/>
              <a:t>Blech: stronger results with headphones</a:t>
            </a:r>
          </a:p>
          <a:p>
            <a:r>
              <a:rPr lang="en-US" i="1" dirty="0" smtClean="0"/>
              <a:t>Abnormal test subjects</a:t>
            </a:r>
          </a:p>
          <a:p>
            <a:pPr lvl="1"/>
            <a:r>
              <a:rPr lang="en-US" dirty="0" smtClean="0"/>
              <a:t>Yoshikawa</a:t>
            </a:r>
            <a:r>
              <a:rPr lang="en-US" dirty="0"/>
              <a:t>: Some individuals have far better discrimination</a:t>
            </a:r>
          </a:p>
          <a:p>
            <a:pPr lvl="1"/>
            <a:r>
              <a:rPr lang="en-US" dirty="0"/>
              <a:t>Pras: some individuals anti-discriminate</a:t>
            </a:r>
            <a:endParaRPr lang="en-GB" dirty="0"/>
          </a:p>
          <a:p>
            <a:pPr lvl="1"/>
            <a:endParaRPr lang="en-US" dirty="0" smtClean="0"/>
          </a:p>
          <a:p>
            <a:pPr marL="45720" indent="0">
              <a:buNone/>
            </a:pPr>
            <a:endParaRPr lang="en-US" dirty="0" smtClean="0"/>
          </a:p>
        </p:txBody>
      </p:sp>
      <p:sp>
        <p:nvSpPr>
          <p:cNvPr id="2" name="Title 1"/>
          <p:cNvSpPr>
            <a:spLocks noGrp="1"/>
          </p:cNvSpPr>
          <p:nvPr>
            <p:ph type="title"/>
          </p:nvPr>
        </p:nvSpPr>
        <p:spPr>
          <a:xfrm>
            <a:off x="837828" y="0"/>
            <a:ext cx="9793088" cy="1052736"/>
          </a:xfrm>
        </p:spPr>
        <p:txBody>
          <a:bodyPr/>
          <a:lstStyle/>
          <a:p>
            <a:r>
              <a:rPr lang="en-US" dirty="0" smtClean="0"/>
              <a:t>Secondary analysis - Hypotheses</a:t>
            </a:r>
            <a:endParaRPr lang="en-US" dirty="0"/>
          </a:p>
        </p:txBody>
      </p:sp>
    </p:spTree>
    <p:extLst>
      <p:ext uri="{BB962C8B-B14F-4D97-AF65-F5344CB8AC3E}">
        <p14:creationId xmlns:p14="http://schemas.microsoft.com/office/powerpoint/2010/main" val="1173429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828" y="1327448"/>
            <a:ext cx="10225136" cy="5413920"/>
          </a:xfrm>
        </p:spPr>
        <p:txBody>
          <a:bodyPr>
            <a:normAutofit/>
          </a:bodyPr>
          <a:lstStyle/>
          <a:p>
            <a:r>
              <a:rPr lang="en-US" dirty="0" smtClean="0"/>
              <a:t>Multiple </a:t>
            </a:r>
            <a:r>
              <a:rPr lang="en-US" dirty="0"/>
              <a:t>comparisons </a:t>
            </a:r>
            <a:r>
              <a:rPr lang="en-US" dirty="0" smtClean="0"/>
              <a:t>problem </a:t>
            </a:r>
          </a:p>
          <a:p>
            <a:pPr lvl="1"/>
            <a:r>
              <a:rPr lang="en-US" dirty="0" smtClean="0"/>
              <a:t>the </a:t>
            </a:r>
            <a:r>
              <a:rPr lang="en-US" dirty="0"/>
              <a:t>more times </a:t>
            </a:r>
            <a:r>
              <a:rPr lang="en-US" dirty="0" smtClean="0"/>
              <a:t>an experiment </a:t>
            </a:r>
            <a:r>
              <a:rPr lang="en-US" dirty="0"/>
              <a:t>is run, the more likely results appear significant by </a:t>
            </a:r>
            <a:r>
              <a:rPr lang="en-US" dirty="0" smtClean="0"/>
              <a:t>chance</a:t>
            </a:r>
          </a:p>
          <a:p>
            <a:pPr lvl="1"/>
            <a:r>
              <a:rPr lang="en-US" dirty="0"/>
              <a:t>Yoshikawa 1995 are </a:t>
            </a:r>
            <a:r>
              <a:rPr lang="en-US" dirty="0" smtClean="0"/>
              <a:t>still significant but Hamasaki 2004 is not</a:t>
            </a:r>
          </a:p>
          <a:p>
            <a:r>
              <a:rPr lang="en-US" dirty="0" smtClean="0"/>
              <a:t>Multiple comparisons anomaly</a:t>
            </a:r>
          </a:p>
          <a:p>
            <a:pPr lvl="1"/>
            <a:r>
              <a:rPr lang="en-US" dirty="0" err="1" smtClean="0"/>
              <a:t>Nishiguchi</a:t>
            </a:r>
            <a:r>
              <a:rPr lang="en-US" dirty="0" smtClean="0"/>
              <a:t> 2005 -</a:t>
            </a:r>
            <a:r>
              <a:rPr lang="en-GB" dirty="0" smtClean="0"/>
              <a:t> </a:t>
            </a:r>
            <a:r>
              <a:rPr lang="en-GB" dirty="0"/>
              <a:t>no statistically significant </a:t>
            </a:r>
            <a:r>
              <a:rPr lang="en-GB" dirty="0" smtClean="0"/>
              <a:t>results </a:t>
            </a:r>
            <a:r>
              <a:rPr lang="en-GB" dirty="0"/>
              <a:t>out of 54 (6 people times 3 comparisons times 3 samples)</a:t>
            </a:r>
          </a:p>
          <a:p>
            <a:pPr lvl="1"/>
            <a:r>
              <a:rPr lang="en-GB" dirty="0"/>
              <a:t>probability of only 6.27</a:t>
            </a:r>
            <a:r>
              <a:rPr lang="en-GB" dirty="0" smtClean="0"/>
              <a:t>%</a:t>
            </a:r>
          </a:p>
          <a:p>
            <a:r>
              <a:rPr lang="en-GB" dirty="0" smtClean="0"/>
              <a:t>Invalidation of experiment</a:t>
            </a:r>
          </a:p>
          <a:p>
            <a:pPr lvl="1"/>
            <a:r>
              <a:rPr lang="en-US" dirty="0"/>
              <a:t>Yagi </a:t>
            </a:r>
            <a:r>
              <a:rPr lang="en-US" dirty="0" smtClean="0"/>
              <a:t>2003 - Stimuli </a:t>
            </a:r>
            <a:r>
              <a:rPr lang="en-US" dirty="0"/>
              <a:t>played back at different listening levels for high and low resolution </a:t>
            </a:r>
            <a:r>
              <a:rPr lang="en-US" dirty="0" smtClean="0"/>
              <a:t>content</a:t>
            </a:r>
            <a:endParaRPr lang="en-GB" dirty="0" smtClean="0"/>
          </a:p>
          <a:p>
            <a:pPr lvl="1"/>
            <a:endParaRPr lang="en-GB" dirty="0" smtClean="0"/>
          </a:p>
          <a:p>
            <a:pPr lvl="1"/>
            <a:endParaRPr lang="en-US" dirty="0" smtClean="0"/>
          </a:p>
          <a:p>
            <a:endParaRPr lang="en-US" dirty="0"/>
          </a:p>
          <a:p>
            <a:endParaRPr lang="en-US" dirty="0"/>
          </a:p>
          <a:p>
            <a:pPr>
              <a:lnSpc>
                <a:spcPct val="110000"/>
              </a:lnSpc>
            </a:pPr>
            <a:endParaRPr lang="en-US" dirty="0"/>
          </a:p>
          <a:p>
            <a:endParaRPr lang="en-US" dirty="0" smtClean="0"/>
          </a:p>
          <a:p>
            <a:pPr marL="45720" indent="0">
              <a:buNone/>
            </a:pPr>
            <a:endParaRPr lang="en-US" dirty="0" smtClean="0"/>
          </a:p>
        </p:txBody>
      </p:sp>
      <p:sp>
        <p:nvSpPr>
          <p:cNvPr id="2" name="Title 1"/>
          <p:cNvSpPr>
            <a:spLocks noGrp="1"/>
          </p:cNvSpPr>
          <p:nvPr>
            <p:ph type="title"/>
          </p:nvPr>
        </p:nvSpPr>
        <p:spPr/>
        <p:txBody>
          <a:bodyPr/>
          <a:lstStyle/>
          <a:p>
            <a:r>
              <a:rPr lang="en-US" dirty="0" smtClean="0"/>
              <a:t>Secondary analysis – Re-investigations</a:t>
            </a:r>
            <a:endParaRPr lang="en-US" dirty="0"/>
          </a:p>
        </p:txBody>
      </p:sp>
    </p:spTree>
    <p:extLst>
      <p:ext uri="{BB962C8B-B14F-4D97-AF65-F5344CB8AC3E}">
        <p14:creationId xmlns:p14="http://schemas.microsoft.com/office/powerpoint/2010/main" val="2143309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828" y="1066800"/>
            <a:ext cx="10585176" cy="5458544"/>
          </a:xfrm>
        </p:spPr>
        <p:txBody>
          <a:bodyPr>
            <a:normAutofit lnSpcReduction="10000"/>
          </a:bodyPr>
          <a:lstStyle/>
          <a:p>
            <a:r>
              <a:rPr lang="en-US" dirty="0"/>
              <a:t>Ranked </a:t>
            </a:r>
            <a:r>
              <a:rPr lang="en-US" dirty="0" smtClean="0"/>
              <a:t>44.1, 96, </a:t>
            </a:r>
            <a:r>
              <a:rPr lang="en-US" dirty="0"/>
              <a:t>192 kHz and ‘live’ in terms of audio </a:t>
            </a:r>
            <a:r>
              <a:rPr lang="en-US" dirty="0" smtClean="0"/>
              <a:t>quality</a:t>
            </a:r>
          </a:p>
          <a:p>
            <a:r>
              <a:rPr lang="en-GB" dirty="0" smtClean="0"/>
              <a:t>“no </a:t>
            </a:r>
            <a:r>
              <a:rPr lang="en-GB" dirty="0"/>
              <a:t>significant findings or even </a:t>
            </a:r>
            <a:r>
              <a:rPr lang="en-GB" dirty="0" smtClean="0"/>
              <a:t>trends”</a:t>
            </a:r>
            <a:endParaRPr lang="en-GB" dirty="0"/>
          </a:p>
          <a:p>
            <a:r>
              <a:rPr lang="en-US" dirty="0" smtClean="0"/>
              <a:t>Correlations suggest high sample</a:t>
            </a:r>
          </a:p>
          <a:p>
            <a:pPr marL="45720" indent="0">
              <a:spcBef>
                <a:spcPts val="600"/>
              </a:spcBef>
              <a:buNone/>
            </a:pPr>
            <a:r>
              <a:rPr lang="en-US" dirty="0"/>
              <a:t> </a:t>
            </a:r>
            <a:r>
              <a:rPr lang="en-US" dirty="0" smtClean="0"/>
              <a:t>  </a:t>
            </a:r>
            <a:r>
              <a:rPr lang="en-US" dirty="0"/>
              <a:t>rate </a:t>
            </a:r>
            <a:r>
              <a:rPr lang="en-US" dirty="0" smtClean="0"/>
              <a:t>associated </a:t>
            </a:r>
            <a:r>
              <a:rPr lang="en-US" dirty="0"/>
              <a:t>with ‘</a:t>
            </a:r>
            <a:r>
              <a:rPr lang="en-US" dirty="0" smtClean="0"/>
              <a:t>live’</a:t>
            </a:r>
            <a:endParaRPr lang="en-GB" dirty="0" smtClean="0"/>
          </a:p>
          <a:p>
            <a:pPr lvl="1"/>
            <a:r>
              <a:rPr lang="en-US" dirty="0" smtClean="0"/>
              <a:t>Live vs 44.1: -0.9449</a:t>
            </a:r>
            <a:endParaRPr lang="en-GB" dirty="0" smtClean="0"/>
          </a:p>
          <a:p>
            <a:pPr lvl="1"/>
            <a:r>
              <a:rPr lang="en-US" dirty="0" smtClean="0"/>
              <a:t>Live </a:t>
            </a:r>
            <a:r>
              <a:rPr lang="en-US" dirty="0"/>
              <a:t>vs 96: -0.0986</a:t>
            </a:r>
            <a:endParaRPr lang="en-GB" dirty="0"/>
          </a:p>
          <a:p>
            <a:pPr lvl="1"/>
            <a:r>
              <a:rPr lang="en-US" dirty="0"/>
              <a:t>Live vs 192: 0.1476</a:t>
            </a:r>
            <a:endParaRPr lang="en-GB" dirty="0"/>
          </a:p>
          <a:p>
            <a:r>
              <a:rPr lang="en-US" dirty="0" smtClean="0"/>
              <a:t>chi-squared test </a:t>
            </a:r>
          </a:p>
          <a:p>
            <a:pPr lvl="1"/>
            <a:r>
              <a:rPr lang="en-US" dirty="0" smtClean="0"/>
              <a:t>Whole table: p=0.4145</a:t>
            </a:r>
            <a:endParaRPr lang="en-GB" dirty="0"/>
          </a:p>
          <a:p>
            <a:pPr lvl="1"/>
            <a:r>
              <a:rPr lang="en-US" dirty="0"/>
              <a:t>Grouping </a:t>
            </a:r>
            <a:r>
              <a:rPr lang="en-US" dirty="0" smtClean="0"/>
              <a:t>Best/Next </a:t>
            </a:r>
            <a:r>
              <a:rPr lang="en-US" dirty="0"/>
              <a:t>best </a:t>
            </a:r>
            <a:r>
              <a:rPr lang="en-US" dirty="0" smtClean="0"/>
              <a:t>and Worst/Next worst: p=0.3977</a:t>
            </a:r>
            <a:endParaRPr lang="en-GB" dirty="0"/>
          </a:p>
          <a:p>
            <a:pPr lvl="1"/>
            <a:r>
              <a:rPr lang="en-US" dirty="0" smtClean="0"/>
              <a:t>just </a:t>
            </a:r>
            <a:r>
              <a:rPr lang="en-US" dirty="0"/>
              <a:t>best and worst, 441 and 192: </a:t>
            </a:r>
            <a:r>
              <a:rPr lang="en-US" dirty="0" smtClean="0"/>
              <a:t>p=0.2072</a:t>
            </a:r>
            <a:endParaRPr lang="en-GB" dirty="0"/>
          </a:p>
          <a:p>
            <a:pPr lvl="1"/>
            <a:r>
              <a:rPr lang="en-US" dirty="0" smtClean="0"/>
              <a:t>just </a:t>
            </a:r>
            <a:r>
              <a:rPr lang="en-US" dirty="0"/>
              <a:t>best and worst, 441 and live: </a:t>
            </a:r>
            <a:r>
              <a:rPr lang="en-US" dirty="0" smtClean="0"/>
              <a:t>p=0.0886</a:t>
            </a:r>
            <a:endParaRPr lang="en-GB" dirty="0"/>
          </a:p>
        </p:txBody>
      </p:sp>
      <p:sp>
        <p:nvSpPr>
          <p:cNvPr id="2" name="Title 1"/>
          <p:cNvSpPr>
            <a:spLocks noGrp="1"/>
          </p:cNvSpPr>
          <p:nvPr>
            <p:ph type="title"/>
          </p:nvPr>
        </p:nvSpPr>
        <p:spPr>
          <a:xfrm>
            <a:off x="837828" y="0"/>
            <a:ext cx="9793088" cy="1066800"/>
          </a:xfrm>
        </p:spPr>
        <p:txBody>
          <a:bodyPr/>
          <a:lstStyle/>
          <a:p>
            <a:r>
              <a:rPr lang="en-US" dirty="0"/>
              <a:t>Secondary analysis – </a:t>
            </a:r>
            <a:r>
              <a:rPr lang="en-US" dirty="0" smtClean="0"/>
              <a:t>King 2012</a:t>
            </a:r>
            <a:endParaRPr lang="en-US" dirty="0"/>
          </a:p>
        </p:txBody>
      </p:sp>
      <p:pic>
        <p:nvPicPr>
          <p:cNvPr id="4" name="Picture 3"/>
          <p:cNvPicPr>
            <a:picLocks noChangeAspect="1"/>
          </p:cNvPicPr>
          <p:nvPr/>
        </p:nvPicPr>
        <p:blipFill>
          <a:blip r:embed="rId2"/>
          <a:stretch>
            <a:fillRect/>
          </a:stretch>
        </p:blipFill>
        <p:spPr>
          <a:xfrm>
            <a:off x="6958508" y="1988840"/>
            <a:ext cx="4846276" cy="2477767"/>
          </a:xfrm>
          <a:prstGeom prst="rect">
            <a:avLst/>
          </a:prstGeom>
        </p:spPr>
      </p:pic>
    </p:spTree>
    <p:extLst>
      <p:ext uri="{BB962C8B-B14F-4D97-AF65-F5344CB8AC3E}">
        <p14:creationId xmlns:p14="http://schemas.microsoft.com/office/powerpoint/2010/main" val="3251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5779" y="620688"/>
            <a:ext cx="10441161" cy="6120680"/>
          </a:xfrm>
        </p:spPr>
        <p:txBody>
          <a:bodyPr>
            <a:normAutofit/>
          </a:bodyPr>
          <a:lstStyle/>
          <a:p>
            <a:r>
              <a:rPr lang="en-US" dirty="0" smtClean="0"/>
              <a:t>Even if we believe their data, it does not appear random</a:t>
            </a:r>
          </a:p>
          <a:p>
            <a:pPr lvl="1"/>
            <a:r>
              <a:rPr lang="en-US" dirty="0" smtClean="0"/>
              <a:t>Only three subjects out of 55 </a:t>
            </a:r>
            <a:r>
              <a:rPr lang="en-US" dirty="0"/>
              <a:t>had </a:t>
            </a:r>
            <a:r>
              <a:rPr lang="en-US" dirty="0" smtClean="0"/>
              <a:t>7 or more out </a:t>
            </a:r>
            <a:r>
              <a:rPr lang="en-US" dirty="0"/>
              <a:t>of 10 </a:t>
            </a:r>
            <a:r>
              <a:rPr lang="en-US" dirty="0" smtClean="0"/>
              <a:t>correct, p= </a:t>
            </a:r>
            <a:r>
              <a:rPr lang="en-US" dirty="0"/>
              <a:t>0.97</a:t>
            </a:r>
            <a:r>
              <a:rPr lang="en-US" dirty="0" smtClean="0"/>
              <a:t>%</a:t>
            </a:r>
          </a:p>
          <a:p>
            <a:pPr lvl="1"/>
            <a:r>
              <a:rPr lang="en-US" dirty="0"/>
              <a:t>extremely low success rate for non-audiophiles, 30 out of </a:t>
            </a:r>
            <a:r>
              <a:rPr lang="en-US" dirty="0" smtClean="0"/>
              <a:t>87</a:t>
            </a:r>
          </a:p>
          <a:p>
            <a:pPr lvl="1"/>
            <a:r>
              <a:rPr lang="en-US" dirty="0" smtClean="0"/>
              <a:t>audiophiles vs non-audiophiles </a:t>
            </a:r>
            <a:r>
              <a:rPr lang="en-US" dirty="0"/>
              <a:t>gives </a:t>
            </a:r>
            <a:r>
              <a:rPr lang="en-US" dirty="0" smtClean="0"/>
              <a:t>p=0.18%</a:t>
            </a:r>
          </a:p>
        </p:txBody>
      </p:sp>
      <p:sp>
        <p:nvSpPr>
          <p:cNvPr id="2" name="Title 1"/>
          <p:cNvSpPr>
            <a:spLocks noGrp="1"/>
          </p:cNvSpPr>
          <p:nvPr>
            <p:ph type="title"/>
          </p:nvPr>
        </p:nvSpPr>
        <p:spPr>
          <a:xfrm>
            <a:off x="837828" y="3473"/>
            <a:ext cx="9793088" cy="761231"/>
          </a:xfrm>
        </p:spPr>
        <p:txBody>
          <a:bodyPr>
            <a:normAutofit fontScale="90000"/>
          </a:bodyPr>
          <a:lstStyle/>
          <a:p>
            <a:r>
              <a:rPr lang="en-US" dirty="0" smtClean="0"/>
              <a:t>Secondary Analysis - Meyer and Moran 2007</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0924402"/>
              </p:ext>
            </p:extLst>
          </p:nvPr>
        </p:nvGraphicFramePr>
        <p:xfrm>
          <a:off x="842342" y="2420888"/>
          <a:ext cx="10076605" cy="4320479"/>
        </p:xfrm>
        <a:graphic>
          <a:graphicData uri="http://schemas.openxmlformats.org/drawingml/2006/table">
            <a:tbl>
              <a:tblPr firstRow="1" firstCol="1" bandRow="1">
                <a:tableStyleId>{5C22544A-7EE6-4342-B048-85BDC9FD1C3A}</a:tableStyleId>
              </a:tblPr>
              <a:tblGrid>
                <a:gridCol w="1286790"/>
                <a:gridCol w="1763390"/>
                <a:gridCol w="1069238"/>
                <a:gridCol w="1027740"/>
                <a:gridCol w="1286790"/>
                <a:gridCol w="1286790"/>
                <a:gridCol w="1210254"/>
                <a:gridCol w="1145613"/>
              </a:tblGrid>
              <a:tr h="337862">
                <a:tc>
                  <a:txBody>
                    <a:bodyPr/>
                    <a:lstStyle/>
                    <a:p>
                      <a:pPr algn="just">
                        <a:lnSpc>
                          <a:spcPct val="150000"/>
                        </a:lnSpc>
                        <a:spcAft>
                          <a:spcPts val="0"/>
                        </a:spcAft>
                      </a:pPr>
                      <a:r>
                        <a:rPr lang="en-US" sz="1400" dirty="0">
                          <a:effectLst/>
                        </a:rPr>
                        <a:t>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a:effectLst/>
                        </a:rPr>
                        <a:t> </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dirty="0">
                          <a:effectLst/>
                        </a:rPr>
                        <a:t>Correct</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a:effectLst/>
                        </a:rPr>
                        <a:t>Incorrect</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a:effectLst/>
                        </a:rPr>
                        <a:t>Total</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a:effectLst/>
                        </a:rPr>
                        <a:t>P value</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dirty="0" smtClean="0">
                          <a:effectLst/>
                        </a:rPr>
                        <a:t>Chi</a:t>
                      </a:r>
                      <a:r>
                        <a:rPr lang="en-US" sz="1400" baseline="30000" dirty="0" smtClean="0">
                          <a:effectLst/>
                        </a:rPr>
                        <a:t>2</a:t>
                      </a:r>
                      <a:r>
                        <a:rPr lang="en-US" sz="1400" dirty="0" smtClean="0">
                          <a:effectLst/>
                        </a:rPr>
                        <a:t> </a:t>
                      </a:r>
                      <a:r>
                        <a:rPr lang="en-US" sz="1400" dirty="0">
                          <a:effectLst/>
                        </a:rPr>
                        <a:t>Statistic</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c>
                  <a:txBody>
                    <a:bodyPr/>
                    <a:lstStyle/>
                    <a:p>
                      <a:pPr algn="just">
                        <a:lnSpc>
                          <a:spcPct val="150000"/>
                        </a:lnSpc>
                        <a:spcAft>
                          <a:spcPts val="0"/>
                        </a:spcAft>
                      </a:pPr>
                      <a:r>
                        <a:rPr lang="en-US" sz="1400">
                          <a:effectLst/>
                        </a:rPr>
                        <a:t>P value</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tc>
              </a:tr>
              <a:tr h="336245">
                <a:tc>
                  <a:txBody>
                    <a:bodyPr/>
                    <a:lstStyle/>
                    <a:p>
                      <a:pPr algn="just">
                        <a:lnSpc>
                          <a:spcPct val="100000"/>
                        </a:lnSpc>
                        <a:spcAft>
                          <a:spcPts val="0"/>
                        </a:spcAft>
                      </a:pPr>
                      <a:r>
                        <a:rPr lang="en-US" sz="1400" dirty="0">
                          <a:effectLst/>
                        </a:rPr>
                        <a:t>Total</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just">
                        <a:lnSpc>
                          <a:spcPct val="100000"/>
                        </a:lnSpc>
                        <a:spcAft>
                          <a:spcPts val="0"/>
                        </a:spcAft>
                      </a:pPr>
                      <a:r>
                        <a:rPr lang="en-US" sz="1400" dirty="0">
                          <a:effectLst/>
                        </a:rPr>
                        <a:t>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276</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278</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554</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0.5507</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r>
              <a:tr h="336245">
                <a:tc rowSpan="2">
                  <a:txBody>
                    <a:bodyPr/>
                    <a:lstStyle/>
                    <a:p>
                      <a:pPr algn="just">
                        <a:lnSpc>
                          <a:spcPct val="100000"/>
                        </a:lnSpc>
                        <a:spcAft>
                          <a:spcPts val="0"/>
                        </a:spcAft>
                      </a:pPr>
                      <a:r>
                        <a:rPr lang="en-US" sz="1400" dirty="0">
                          <a:effectLst/>
                        </a:rPr>
                        <a:t>Gender</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just">
                        <a:lnSpc>
                          <a:spcPct val="100000"/>
                        </a:lnSpc>
                        <a:spcAft>
                          <a:spcPts val="0"/>
                        </a:spcAft>
                      </a:pPr>
                      <a:r>
                        <a:rPr lang="en-US" sz="1400" dirty="0">
                          <a:effectLst/>
                        </a:rPr>
                        <a:t>Male</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258</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248</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506</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0.3446</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rowSpan="2">
                  <a:txBody>
                    <a:bodyPr/>
                    <a:lstStyle/>
                    <a:p>
                      <a:pPr algn="ctr">
                        <a:lnSpc>
                          <a:spcPct val="100000"/>
                        </a:lnSpc>
                        <a:spcAft>
                          <a:spcPts val="0"/>
                        </a:spcAft>
                      </a:pPr>
                      <a:r>
                        <a:rPr lang="en-US" sz="1400">
                          <a:effectLst/>
                        </a:rPr>
                        <a:t>3.1904</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rowSpan="2">
                  <a:txBody>
                    <a:bodyPr/>
                    <a:lstStyle/>
                    <a:p>
                      <a:pPr algn="ctr">
                        <a:lnSpc>
                          <a:spcPct val="100000"/>
                        </a:lnSpc>
                        <a:spcAft>
                          <a:spcPts val="0"/>
                        </a:spcAft>
                      </a:pPr>
                      <a:r>
                        <a:rPr lang="en-US" sz="1400" dirty="0">
                          <a:effectLst/>
                        </a:rPr>
                        <a:t>0.07407</a:t>
                      </a:r>
                      <a:endParaRPr lang="en-GB" sz="1400" dirty="0">
                        <a:effectLst/>
                      </a:endParaRPr>
                    </a:p>
                    <a:p>
                      <a:pPr algn="ctr">
                        <a:lnSpc>
                          <a:spcPct val="100000"/>
                        </a:lnSpc>
                        <a:spcAft>
                          <a:spcPts val="0"/>
                        </a:spcAft>
                      </a:pPr>
                      <a:r>
                        <a:rPr lang="en-US" sz="1400" dirty="0">
                          <a:effectLst/>
                        </a:rPr>
                        <a:t> </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r>
              <a:tr h="336245">
                <a:tc vMerge="1">
                  <a:txBody>
                    <a:bodyPr/>
                    <a:lstStyle/>
                    <a:p>
                      <a:endParaRPr lang="en-GB"/>
                    </a:p>
                  </a:txBody>
                  <a:tcPr/>
                </a:tc>
                <a:tc>
                  <a:txBody>
                    <a:bodyPr/>
                    <a:lstStyle/>
                    <a:p>
                      <a:pPr algn="just">
                        <a:lnSpc>
                          <a:spcPct val="100000"/>
                        </a:lnSpc>
                        <a:spcAft>
                          <a:spcPts val="0"/>
                        </a:spcAft>
                      </a:pPr>
                      <a:r>
                        <a:rPr lang="en-US" sz="1400" dirty="0">
                          <a:effectLst/>
                        </a:rPr>
                        <a:t>Female</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18</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30</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48</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b="1" dirty="0">
                          <a:effectLst/>
                        </a:rPr>
                        <a:t>0.9703</a:t>
                      </a:r>
                      <a:endParaRPr lang="en-GB"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vMerge="1">
                  <a:txBody>
                    <a:bodyPr/>
                    <a:lstStyle/>
                    <a:p>
                      <a:endParaRPr lang="en-GB"/>
                    </a:p>
                  </a:txBody>
                  <a:tcPr/>
                </a:tc>
                <a:tc vMerge="1">
                  <a:txBody>
                    <a:bodyPr/>
                    <a:lstStyle/>
                    <a:p>
                      <a:endParaRPr lang="en-GB"/>
                    </a:p>
                  </a:txBody>
                  <a:tcPr/>
                </a:tc>
              </a:tr>
              <a:tr h="672490">
                <a:tc rowSpan="2">
                  <a:txBody>
                    <a:bodyPr/>
                    <a:lstStyle/>
                    <a:p>
                      <a:pPr algn="just">
                        <a:lnSpc>
                          <a:spcPct val="100000"/>
                        </a:lnSpc>
                        <a:spcAft>
                          <a:spcPts val="0"/>
                        </a:spcAft>
                      </a:pPr>
                      <a:r>
                        <a:rPr lang="en-US" sz="1400" dirty="0">
                          <a:effectLst/>
                        </a:rPr>
                        <a:t>Hearing/Age</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just">
                        <a:lnSpc>
                          <a:spcPct val="100000"/>
                        </a:lnSpc>
                        <a:spcAft>
                          <a:spcPts val="0"/>
                        </a:spcAft>
                      </a:pPr>
                      <a:r>
                        <a:rPr lang="en-US" sz="1400" dirty="0">
                          <a:effectLst/>
                        </a:rPr>
                        <a:t>&gt; 15 kHz / 14-25 years old</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116</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140</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256</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0.9410</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rowSpan="2">
                  <a:txBody>
                    <a:bodyPr/>
                    <a:lstStyle/>
                    <a:p>
                      <a:pPr algn="ctr">
                        <a:lnSpc>
                          <a:spcPct val="100000"/>
                        </a:lnSpc>
                        <a:spcAft>
                          <a:spcPts val="0"/>
                        </a:spcAft>
                      </a:pPr>
                      <a:r>
                        <a:rPr lang="en-US" sz="1400">
                          <a:effectLst/>
                        </a:rPr>
                        <a:t>3.867</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rowSpan="2">
                  <a:txBody>
                    <a:bodyPr/>
                    <a:lstStyle/>
                    <a:p>
                      <a:pPr algn="ctr">
                        <a:lnSpc>
                          <a:spcPct val="100000"/>
                        </a:lnSpc>
                        <a:spcAft>
                          <a:spcPts val="0"/>
                        </a:spcAft>
                      </a:pPr>
                      <a:r>
                        <a:rPr lang="en-US" sz="1400" b="1" dirty="0">
                          <a:effectLst/>
                        </a:rPr>
                        <a:t>0.049245</a:t>
                      </a:r>
                      <a:endParaRPr lang="en-GB" sz="1400" b="1" dirty="0">
                        <a:effectLst/>
                      </a:endParaRPr>
                    </a:p>
                    <a:p>
                      <a:pPr algn="ctr">
                        <a:lnSpc>
                          <a:spcPct val="100000"/>
                        </a:lnSpc>
                        <a:spcAft>
                          <a:spcPts val="0"/>
                        </a:spcAft>
                      </a:pPr>
                      <a:r>
                        <a:rPr lang="en-US" sz="1400" b="1" dirty="0">
                          <a:effectLst/>
                        </a:rPr>
                        <a:t> </a:t>
                      </a:r>
                      <a:endParaRPr lang="en-GB"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r>
              <a:tr h="816624">
                <a:tc vMerge="1">
                  <a:txBody>
                    <a:bodyPr/>
                    <a:lstStyle/>
                    <a:p>
                      <a:endParaRPr lang="en-GB"/>
                    </a:p>
                  </a:txBody>
                  <a:tcPr/>
                </a:tc>
                <a:tc>
                  <a:txBody>
                    <a:bodyPr/>
                    <a:lstStyle/>
                    <a:p>
                      <a:pPr algn="just">
                        <a:lnSpc>
                          <a:spcPct val="100000"/>
                        </a:lnSpc>
                        <a:spcAft>
                          <a:spcPts val="0"/>
                        </a:spcAft>
                      </a:pPr>
                      <a:r>
                        <a:rPr lang="en-US" sz="1400">
                          <a:effectLst/>
                        </a:rPr>
                        <a:t>≤15kHz / 26 or more years old</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160</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138</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298</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0.1119</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vMerge="1">
                  <a:txBody>
                    <a:bodyPr/>
                    <a:lstStyle/>
                    <a:p>
                      <a:endParaRPr lang="en-GB"/>
                    </a:p>
                  </a:txBody>
                  <a:tcPr/>
                </a:tc>
                <a:tc vMerge="1">
                  <a:txBody>
                    <a:bodyPr/>
                    <a:lstStyle/>
                    <a:p>
                      <a:endParaRPr lang="en-GB"/>
                    </a:p>
                  </a:txBody>
                  <a:tcPr/>
                </a:tc>
              </a:tr>
              <a:tr h="890861">
                <a:tc rowSpan="2">
                  <a:txBody>
                    <a:bodyPr/>
                    <a:lstStyle/>
                    <a:p>
                      <a:pPr algn="just">
                        <a:lnSpc>
                          <a:spcPct val="100000"/>
                        </a:lnSpc>
                        <a:spcAft>
                          <a:spcPts val="0"/>
                        </a:spcAft>
                      </a:pPr>
                      <a:r>
                        <a:rPr lang="en-US" sz="1400" dirty="0">
                          <a:effectLst/>
                        </a:rPr>
                        <a:t>Experience</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just">
                        <a:lnSpc>
                          <a:spcPct val="100000"/>
                        </a:lnSpc>
                        <a:spcAft>
                          <a:spcPts val="0"/>
                        </a:spcAft>
                      </a:pPr>
                      <a:r>
                        <a:rPr lang="en-US" sz="1400">
                          <a:effectLst/>
                        </a:rPr>
                        <a:t>Audiophile/ audio professional</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246</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a:effectLst/>
                        </a:rPr>
                        <a:t>221</a:t>
                      </a:r>
                      <a:endParaRPr lang="en-GB"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467</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0.1334</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rowSpan="2">
                  <a:txBody>
                    <a:bodyPr/>
                    <a:lstStyle/>
                    <a:p>
                      <a:pPr algn="ctr">
                        <a:lnSpc>
                          <a:spcPct val="100000"/>
                        </a:lnSpc>
                        <a:spcAft>
                          <a:spcPts val="0"/>
                        </a:spcAft>
                      </a:pPr>
                      <a:r>
                        <a:rPr lang="en-US" sz="1400" dirty="0">
                          <a:effectLst/>
                        </a:rPr>
                        <a:t>9.7105</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rowSpan="2">
                  <a:txBody>
                    <a:bodyPr/>
                    <a:lstStyle/>
                    <a:p>
                      <a:pPr algn="ctr">
                        <a:lnSpc>
                          <a:spcPct val="100000"/>
                        </a:lnSpc>
                        <a:spcAft>
                          <a:spcPts val="0"/>
                        </a:spcAft>
                      </a:pPr>
                      <a:r>
                        <a:rPr lang="en-US" sz="1400" b="1" dirty="0">
                          <a:effectLst/>
                        </a:rPr>
                        <a:t>0.001832</a:t>
                      </a:r>
                      <a:endParaRPr lang="en-GB"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r>
              <a:tr h="593907">
                <a:tc vMerge="1">
                  <a:txBody>
                    <a:bodyPr/>
                    <a:lstStyle/>
                    <a:p>
                      <a:endParaRPr lang="en-GB"/>
                    </a:p>
                  </a:txBody>
                  <a:tcPr/>
                </a:tc>
                <a:tc>
                  <a:txBody>
                    <a:bodyPr/>
                    <a:lstStyle/>
                    <a:p>
                      <a:pPr algn="just">
                        <a:lnSpc>
                          <a:spcPct val="100000"/>
                        </a:lnSpc>
                        <a:spcAft>
                          <a:spcPts val="0"/>
                        </a:spcAft>
                      </a:pPr>
                      <a:r>
                        <a:rPr lang="en-US" sz="1400" dirty="0">
                          <a:effectLst/>
                        </a:rPr>
                        <a:t>Non-audiophile</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30</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57</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dirty="0">
                          <a:effectLst/>
                        </a:rPr>
                        <a:t>87</a:t>
                      </a:r>
                      <a:endParaRPr lang="en-GB"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a:txBody>
                    <a:bodyPr/>
                    <a:lstStyle/>
                    <a:p>
                      <a:pPr algn="ctr">
                        <a:lnSpc>
                          <a:spcPct val="100000"/>
                        </a:lnSpc>
                        <a:spcAft>
                          <a:spcPts val="0"/>
                        </a:spcAft>
                      </a:pPr>
                      <a:r>
                        <a:rPr lang="en-US" sz="1400" b="1" dirty="0">
                          <a:effectLst/>
                        </a:rPr>
                        <a:t>0.9988</a:t>
                      </a:r>
                      <a:endParaRPr lang="en-GB" sz="14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150" marR="57150" marT="0" marB="0" anchor="ct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963638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usiness strategy presentation">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1">
          <a:schemeClr val="accent2"/>
        </a:lnRef>
        <a:fillRef idx="2">
          <a:schemeClr val="accent2"/>
        </a:fillRef>
        <a:effectRef idx="1">
          <a:schemeClr val="accent2"/>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Business strategy presentation" id="{8652783A-F43B-4C47-8F3C-48F967BE0382}" vid="{232EED29-0899-40B2-8969-E379F11A5395}"/>
    </a:ext>
  </a:extLst>
</a:theme>
</file>

<file path=ppt/theme/theme2.xml><?xml version="1.0" encoding="utf-8"?>
<a:theme xmlns:a="http://schemas.openxmlformats.org/drawingml/2006/main" name="Office Them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0E1DFAE-A563-49ED-B827-D954CB21C6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strategy presentation</Template>
  <TotalTime>0</TotalTime>
  <Words>1682</Words>
  <Application>Microsoft Office PowerPoint</Application>
  <PresentationFormat>Custom</PresentationFormat>
  <Paragraphs>333</Paragraphs>
  <Slides>20</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Adobe Fan Heiti Std B</vt:lpstr>
      <vt:lpstr>Arial</vt:lpstr>
      <vt:lpstr>Calibri</vt:lpstr>
      <vt:lpstr>Century Gothic</vt:lpstr>
      <vt:lpstr>Courier New</vt:lpstr>
      <vt:lpstr>Palatino Linotype</vt:lpstr>
      <vt:lpstr>Times New Roman</vt:lpstr>
      <vt:lpstr>Wingdings</vt:lpstr>
      <vt:lpstr>Business strategy presentation</vt:lpstr>
      <vt:lpstr>A Meta-analysis of High Resolution Audio Perceptual Evaluation</vt:lpstr>
      <vt:lpstr>PowerPoint Presentation</vt:lpstr>
      <vt:lpstr>The problem</vt:lpstr>
      <vt:lpstr>How the experiments were found</vt:lpstr>
      <vt:lpstr>Classification</vt:lpstr>
      <vt:lpstr>Secondary analysis - Hypotheses</vt:lpstr>
      <vt:lpstr>Secondary analysis – Re-investigations</vt:lpstr>
      <vt:lpstr>Secondary analysis – King 2012</vt:lpstr>
      <vt:lpstr>Secondary Analysis - Meyer and Moran 2007</vt:lpstr>
      <vt:lpstr>Issues in reported results</vt:lpstr>
      <vt:lpstr>Meta-analysis- Overall</vt:lpstr>
      <vt:lpstr>Meta-analysis – year and research team</vt:lpstr>
      <vt:lpstr>Meta-analysis –  effect of training</vt:lpstr>
      <vt:lpstr>Funnel plot and effect of training</vt:lpstr>
      <vt:lpstr>Meta-analysis – Stimuli and interval duration</vt:lpstr>
      <vt:lpstr>Meta-analysis – Dependence on methodology</vt:lpstr>
      <vt:lpstr>Meta-analysis – ‘golden ears’</vt:lpstr>
      <vt:lpstr>Summary</vt:lpstr>
      <vt:lpstr>Meta-analysis – Does choice of ‘sufficient formats’ matter?</vt:lpstr>
      <vt:lpstr>Meta-analysis – Effect of quantization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2015-09-17T09:05:21Z</dcterms:created>
  <dcterms:modified xsi:type="dcterms:W3CDTF">2016-02-12T08:08:51Z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TC034606639991</vt:lpwstr>
  </property>
</Properties>
</file>